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62"/>
  </p:notesMasterIdLst>
  <p:sldIdLst>
    <p:sldId id="402" r:id="rId2"/>
    <p:sldId id="352" r:id="rId3"/>
    <p:sldId id="742" r:id="rId4"/>
    <p:sldId id="624" r:id="rId5"/>
    <p:sldId id="333" r:id="rId6"/>
    <p:sldId id="653" r:id="rId7"/>
    <p:sldId id="719" r:id="rId8"/>
    <p:sldId id="720" r:id="rId9"/>
    <p:sldId id="721" r:id="rId10"/>
    <p:sldId id="319" r:id="rId11"/>
    <p:sldId id="710" r:id="rId12"/>
    <p:sldId id="711" r:id="rId13"/>
    <p:sldId id="712" r:id="rId14"/>
    <p:sldId id="713" r:id="rId15"/>
    <p:sldId id="715" r:id="rId16"/>
    <p:sldId id="714" r:id="rId17"/>
    <p:sldId id="324" r:id="rId18"/>
    <p:sldId id="718" r:id="rId19"/>
    <p:sldId id="613" r:id="rId20"/>
    <p:sldId id="716" r:id="rId21"/>
    <p:sldId id="717" r:id="rId22"/>
    <p:sldId id="354" r:id="rId23"/>
    <p:sldId id="340" r:id="rId24"/>
    <p:sldId id="626" r:id="rId25"/>
    <p:sldId id="723" r:id="rId26"/>
    <p:sldId id="724" r:id="rId27"/>
    <p:sldId id="725" r:id="rId28"/>
    <p:sldId id="726" r:id="rId29"/>
    <p:sldId id="722" r:id="rId30"/>
    <p:sldId id="301" r:id="rId31"/>
    <p:sldId id="559" r:id="rId32"/>
    <p:sldId id="734" r:id="rId33"/>
    <p:sldId id="735" r:id="rId34"/>
    <p:sldId id="736" r:id="rId35"/>
    <p:sldId id="737" r:id="rId36"/>
    <p:sldId id="738" r:id="rId37"/>
    <p:sldId id="739" r:id="rId38"/>
    <p:sldId id="740" r:id="rId39"/>
    <p:sldId id="346" r:id="rId40"/>
    <p:sldId id="732" r:id="rId41"/>
    <p:sldId id="699" r:id="rId42"/>
    <p:sldId id="730" r:id="rId43"/>
    <p:sldId id="727" r:id="rId44"/>
    <p:sldId id="728" r:id="rId45"/>
    <p:sldId id="731" r:id="rId46"/>
    <p:sldId id="729" r:id="rId47"/>
    <p:sldId id="733" r:id="rId48"/>
    <p:sldId id="639" r:id="rId49"/>
    <p:sldId id="593" r:id="rId50"/>
    <p:sldId id="595" r:id="rId51"/>
    <p:sldId id="600" r:id="rId52"/>
    <p:sldId id="591" r:id="rId53"/>
    <p:sldId id="584" r:id="rId54"/>
    <p:sldId id="592" r:id="rId55"/>
    <p:sldId id="312" r:id="rId56"/>
    <p:sldId id="332" r:id="rId57"/>
    <p:sldId id="407" r:id="rId58"/>
    <p:sldId id="672" r:id="rId59"/>
    <p:sldId id="741" r:id="rId60"/>
    <p:sldId id="510" r:id="rId6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inleitung" id="{89D6D21E-D385-453F-94E6-CDE967A9F97F}">
          <p14:sldIdLst>
            <p14:sldId id="402"/>
            <p14:sldId id="352"/>
          </p14:sldIdLst>
        </p14:section>
        <p14:section name="Update/Nachtrag" id="{C479DA4E-3500-4EA9-9324-054C65AF34EF}">
          <p14:sldIdLst>
            <p14:sldId id="742"/>
            <p14:sldId id="624"/>
          </p14:sldIdLst>
        </p14:section>
        <p14:section name="Everest" id="{D08B7B89-89E3-475C-A457-69BCE9EB59C7}">
          <p14:sldIdLst>
            <p14:sldId id="333"/>
            <p14:sldId id="653"/>
            <p14:sldId id="719"/>
            <p14:sldId id="720"/>
            <p14:sldId id="721"/>
          </p14:sldIdLst>
        </p14:section>
        <p14:section name="Vespa" id="{F0D9B8D4-6C1F-48E8-892C-F8EA4C856846}">
          <p14:sldIdLst>
            <p14:sldId id="319"/>
            <p14:sldId id="710"/>
            <p14:sldId id="711"/>
            <p14:sldId id="712"/>
            <p14:sldId id="713"/>
            <p14:sldId id="715"/>
            <p14:sldId id="714"/>
          </p14:sldIdLst>
        </p14:section>
        <p14:section name="Experiment" id="{65166838-EA62-4483-9699-20D33B35B871}">
          <p14:sldIdLst>
            <p14:sldId id="324"/>
            <p14:sldId id="718"/>
            <p14:sldId id="613"/>
            <p14:sldId id="716"/>
            <p14:sldId id="717"/>
          </p14:sldIdLst>
        </p14:section>
        <p14:section name="PAUSE" id="{1B681C45-8921-4876-91DD-37FE20D1202C}">
          <p14:sldIdLst>
            <p14:sldId id="354"/>
          </p14:sldIdLst>
        </p14:section>
        <p14:section name="Survival" id="{B3105E7C-E33C-4A51-8531-36FE8316BC05}">
          <p14:sldIdLst>
            <p14:sldId id="340"/>
            <p14:sldId id="626"/>
            <p14:sldId id="723"/>
            <p14:sldId id="724"/>
            <p14:sldId id="725"/>
            <p14:sldId id="726"/>
            <p14:sldId id="722"/>
          </p14:sldIdLst>
        </p14:section>
        <p14:section name="Altersbestimmung" id="{A7D2CF45-99B5-4606-91E8-F46B6BAC61CB}">
          <p14:sldIdLst>
            <p14:sldId id="301"/>
            <p14:sldId id="559"/>
            <p14:sldId id="734"/>
            <p14:sldId id="735"/>
            <p14:sldId id="736"/>
            <p14:sldId id="737"/>
            <p14:sldId id="738"/>
            <p14:sldId id="739"/>
            <p14:sldId id="740"/>
          </p14:sldIdLst>
        </p14:section>
        <p14:section name="D" id="{57B810D0-6D03-404A-87AE-06D53919D7FB}">
          <p14:sldIdLst/>
        </p14:section>
        <p14:section name="Kurznachrichten" id="{30F54FD5-3C0E-4E3B-A9E8-EC51F037ADED}">
          <p14:sldIdLst>
            <p14:sldId id="346"/>
            <p14:sldId id="732"/>
            <p14:sldId id="699"/>
            <p14:sldId id="730"/>
            <p14:sldId id="727"/>
            <p14:sldId id="728"/>
            <p14:sldId id="731"/>
            <p14:sldId id="729"/>
            <p14:sldId id="733"/>
            <p14:sldId id="639"/>
            <p14:sldId id="593"/>
            <p14:sldId id="595"/>
            <p14:sldId id="600"/>
            <p14:sldId id="591"/>
            <p14:sldId id="584"/>
            <p14:sldId id="592"/>
          </p14:sldIdLst>
        </p14:section>
        <p14:section name="Quellen" id="{D41EE365-16F0-4F78-A09E-FC1F53C07E53}">
          <p14:sldIdLst>
            <p14:sldId id="312"/>
            <p14:sldId id="332"/>
          </p14:sldIdLst>
        </p14:section>
        <p14:section name="Hausmeisterliches" id="{304CD7B7-5C7A-491C-AB81-2C81378AD7E7}">
          <p14:sldIdLst>
            <p14:sldId id="407"/>
            <p14:sldId id="672"/>
            <p14:sldId id="741"/>
            <p14:sldId id="51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B0A72F"/>
    <a:srgbClr val="D74839"/>
    <a:srgbClr val="FF0000"/>
    <a:srgbClr val="D2B478"/>
    <a:srgbClr val="C2C0B4"/>
    <a:srgbClr val="3F96E5"/>
    <a:srgbClr val="EDDFC6"/>
    <a:srgbClr val="CBCBCB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33" autoAdjust="0"/>
    <p:restoredTop sz="97156" autoAdjust="0"/>
  </p:normalViewPr>
  <p:slideViewPr>
    <p:cSldViewPr snapToGrid="0">
      <p:cViewPr varScale="1">
        <p:scale>
          <a:sx n="148" d="100"/>
          <a:sy n="148" d="100"/>
        </p:scale>
        <p:origin x="86" y="182"/>
      </p:cViewPr>
      <p:guideLst/>
    </p:cSldViewPr>
  </p:slideViewPr>
  <p:notesTextViewPr>
    <p:cViewPr>
      <p:scale>
        <a:sx n="3" d="2"/>
        <a:sy n="3" d="2"/>
      </p:scale>
      <p:origin x="-6" y="-18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51C31-A0E0-41BB-A952-CED504C0FD2A}" type="datetimeFigureOut">
              <a:rPr lang="de-CH" smtClean="0"/>
              <a:t>13.06.2026</a:t>
            </a:fld>
            <a:endParaRPr lang="de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DE8BD-C77B-44CD-AD6A-748213750AF2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79932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DE8BD-C77B-44CD-AD6A-748213750AF2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86251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DE8BD-C77B-44CD-AD6A-748213750AF2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17673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DE8BD-C77B-44CD-AD6A-748213750AF2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48916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DE8BD-C77B-44CD-AD6A-748213750AF2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34585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DE8BD-C77B-44CD-AD6A-748213750AF2}" type="slidenum">
              <a:rPr lang="de-CH" smtClean="0"/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50952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DE8BD-C77B-44CD-AD6A-748213750AF2}" type="slidenum">
              <a:rPr lang="de-CH" smtClean="0"/>
              <a:t>39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19445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32C74-82F4-2A29-889B-EF23CEE6A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1" y="1122363"/>
            <a:ext cx="6211185" cy="230524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CADD6-278F-604C-8A38-BBBAFC675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2" y="3549048"/>
            <a:ext cx="5029198" cy="1956278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AA7B3-5D3B-D493-8F6F-1FEBB857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09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A4769-9A55-AF9B-4CE4-DFA07E711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</a:t>
            </a:r>
            <a:r>
              <a:rPr lang="de-CH" noProof="0" dirty="0" err="1"/>
              <a:t>to</a:t>
            </a:r>
            <a:r>
              <a:rPr lang="de-CH" noProof="0" dirty="0"/>
              <a:t> </a:t>
            </a:r>
            <a:r>
              <a:rPr lang="de-CH" noProof="0" dirty="0" err="1"/>
              <a:t>edit</a:t>
            </a:r>
            <a:r>
              <a:rPr lang="de-CH" noProof="0" dirty="0"/>
              <a:t>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45D9E-DBB4-B890-88D5-B4C03599E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CH" noProof="0"/>
              <a:t>Click </a:t>
            </a:r>
            <a:r>
              <a:rPr lang="de-CH" noProof="0" dirty="0" err="1"/>
              <a:t>to</a:t>
            </a:r>
            <a:r>
              <a:rPr lang="de-CH" noProof="0" dirty="0"/>
              <a:t> </a:t>
            </a:r>
            <a:r>
              <a:rPr lang="de-CH" noProof="0" dirty="0" err="1"/>
              <a:t>edit</a:t>
            </a:r>
            <a:r>
              <a:rPr lang="de-CH" noProof="0" dirty="0"/>
              <a:t> Master </a:t>
            </a:r>
            <a:r>
              <a:rPr lang="de-CH" noProof="0" dirty="0" err="1"/>
              <a:t>text</a:t>
            </a:r>
            <a:r>
              <a:rPr lang="de-CH" noProof="0" dirty="0"/>
              <a:t> </a:t>
            </a:r>
            <a:r>
              <a:rPr lang="de-CH" noProof="0" dirty="0" err="1"/>
              <a:t>styles</a:t>
            </a:r>
            <a:endParaRPr lang="de-CH" noProof="0" dirty="0"/>
          </a:p>
          <a:p>
            <a:pPr lvl="1"/>
            <a:r>
              <a:rPr lang="de-CH" noProof="0" dirty="0"/>
              <a:t>Second </a:t>
            </a:r>
            <a:r>
              <a:rPr lang="de-CH" noProof="0" dirty="0" err="1"/>
              <a:t>level</a:t>
            </a:r>
            <a:endParaRPr lang="de-CH" noProof="0" dirty="0"/>
          </a:p>
          <a:p>
            <a:pPr lvl="2"/>
            <a:r>
              <a:rPr lang="de-CH" noProof="0" dirty="0"/>
              <a:t>Third </a:t>
            </a:r>
            <a:r>
              <a:rPr lang="de-CH" noProof="0" dirty="0" err="1"/>
              <a:t>level</a:t>
            </a:r>
            <a:endParaRPr lang="de-CH" noProof="0" dirty="0"/>
          </a:p>
          <a:p>
            <a:pPr lvl="3"/>
            <a:r>
              <a:rPr lang="de-CH" noProof="0" dirty="0" err="1"/>
              <a:t>Fourth</a:t>
            </a:r>
            <a:r>
              <a:rPr lang="de-CH" noProof="0" dirty="0"/>
              <a:t> </a:t>
            </a:r>
            <a:r>
              <a:rPr lang="de-CH" noProof="0" dirty="0" err="1"/>
              <a:t>level</a:t>
            </a:r>
            <a:endParaRPr lang="de-CH" noProof="0" dirty="0"/>
          </a:p>
          <a:p>
            <a:pPr lvl="4"/>
            <a:r>
              <a:rPr lang="de-CH" noProof="0" dirty="0" err="1"/>
              <a:t>Fifth</a:t>
            </a:r>
            <a:r>
              <a:rPr lang="de-CH" noProof="0" dirty="0"/>
              <a:t> </a:t>
            </a:r>
            <a:r>
              <a:rPr lang="de-CH" noProof="0" dirty="0" err="1"/>
              <a:t>level</a:t>
            </a:r>
            <a:endParaRPr lang="de-CH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5B159A-FA13-9DE0-39D3-E56BCC1D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40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3410AE4-7FC7-589E-B6D3-0DA7B5FC5CE3}"/>
              </a:ext>
            </a:extLst>
          </p:cNvPr>
          <p:cNvSpPr/>
          <p:nvPr/>
        </p:nvSpPr>
        <p:spPr>
          <a:xfrm flipH="1" flipV="1">
            <a:off x="0" y="0"/>
            <a:ext cx="2923855" cy="1479128"/>
          </a:xfrm>
          <a:custGeom>
            <a:avLst/>
            <a:gdLst>
              <a:gd name="connsiteX0" fmla="*/ 2923855 w 2923855"/>
              <a:gd name="connsiteY0" fmla="*/ 1479128 h 1479128"/>
              <a:gd name="connsiteX1" fmla="*/ 0 w 2923855"/>
              <a:gd name="connsiteY1" fmla="*/ 1479128 h 1479128"/>
              <a:gd name="connsiteX2" fmla="*/ 1368245 w 2923855"/>
              <a:gd name="connsiteY2" fmla="*/ 405504 h 1479128"/>
              <a:gd name="connsiteX3" fmla="*/ 1410727 w 2923855"/>
              <a:gd name="connsiteY3" fmla="*/ 373857 h 1479128"/>
              <a:gd name="connsiteX4" fmla="*/ 2503486 w 2923855"/>
              <a:gd name="connsiteY4" fmla="*/ 1756 h 1479128"/>
              <a:gd name="connsiteX5" fmla="*/ 2622568 w 2923855"/>
              <a:gd name="connsiteY5" fmla="*/ 284 h 1479128"/>
              <a:gd name="connsiteX6" fmla="*/ 2785835 w 2923855"/>
              <a:gd name="connsiteY6" fmla="*/ 9494 h 1479128"/>
              <a:gd name="connsiteX7" fmla="*/ 2923855 w 2923855"/>
              <a:gd name="connsiteY7" fmla="*/ 28352 h 147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23855" h="1479128">
                <a:moveTo>
                  <a:pt x="2923855" y="1479128"/>
                </a:moveTo>
                <a:lnTo>
                  <a:pt x="0" y="1479128"/>
                </a:lnTo>
                <a:lnTo>
                  <a:pt x="1368245" y="405504"/>
                </a:lnTo>
                <a:lnTo>
                  <a:pt x="1410727" y="373857"/>
                </a:lnTo>
                <a:cubicBezTo>
                  <a:pt x="1742357" y="139664"/>
                  <a:pt x="2122368" y="17528"/>
                  <a:pt x="2503486" y="1756"/>
                </a:cubicBezTo>
                <a:cubicBezTo>
                  <a:pt x="2543187" y="114"/>
                  <a:pt x="2582898" y="-375"/>
                  <a:pt x="2622568" y="284"/>
                </a:cubicBezTo>
                <a:cubicBezTo>
                  <a:pt x="2677115" y="1190"/>
                  <a:pt x="2731584" y="4266"/>
                  <a:pt x="2785835" y="9494"/>
                </a:cubicBezTo>
                <a:lnTo>
                  <a:pt x="2923855" y="28352"/>
                </a:lnTo>
                <a:close/>
              </a:path>
            </a:pathLst>
          </a:custGeom>
          <a:gradFill>
            <a:gsLst>
              <a:gs pos="33000">
                <a:schemeClr val="bg2"/>
              </a:gs>
              <a:gs pos="100000">
                <a:srgbClr val="92D05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381CBD-08D9-3C9A-7620-24F2D640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09738"/>
            <a:ext cx="6455434" cy="29812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5AE2B-1716-CEEC-73F8-E81F59192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4759252"/>
            <a:ext cx="5397260" cy="95574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DCEDA8-9746-60E2-22D5-CC2F7996F9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432" y="4804672"/>
            <a:ext cx="2653508" cy="365125"/>
          </a:xfrm>
          <a:prstGeom prst="rect">
            <a:avLst/>
          </a:prstGeom>
        </p:spPr>
        <p:txBody>
          <a:bodyPr/>
          <a:lstStyle/>
          <a:p>
            <a:fld id="{D6D27117-960A-4425-9034-E4701464B4F3}" type="datetime1">
              <a:rPr lang="en-US" smtClean="0"/>
              <a:t>6/13/2026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0C1468B-0B78-6F06-9898-52A5D5A51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27802" y="6390008"/>
            <a:ext cx="288568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KoMi Event – Künstliche Intelligenz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6BF6AA8-D431-58D7-6FFA-B45F219F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8FD5A35-F08B-B931-1328-643245FAE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rgbClr val="92D050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919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484D0-7460-7B08-F1EE-96EABE402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761" y="369737"/>
            <a:ext cx="11143753" cy="5367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0B7F9-8ECB-7079-A11E-51D3903E2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8762" y="1089329"/>
            <a:ext cx="5347519" cy="52246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97161-CAF5-CA48-D814-7ACD43AB9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9794" y="1089329"/>
            <a:ext cx="5322719" cy="52246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A03565A-AFD4-AF78-18C3-7355F2DF8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55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5A1BF-7BB3-F2E7-B6A6-AC8DA7192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71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AA52-60F3-40F2-673B-5848F4253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85353"/>
            <a:ext cx="5980112" cy="522863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167E8-C561-5A72-AED3-442F66DDE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810" y="1085353"/>
            <a:ext cx="4251215" cy="52286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0F67DA6-2A73-D253-E6D4-0F844DE15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DFD119BC-E653-87F5-D8FB-05114C856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42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1F4A25-A386-9574-775C-E5E5F9FC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10" y="369737"/>
            <a:ext cx="11163632" cy="5406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CH" noProof="0" dirty="0"/>
              <a:t>Click </a:t>
            </a:r>
            <a:r>
              <a:rPr lang="de-CH" noProof="0" dirty="0" err="1"/>
              <a:t>to</a:t>
            </a:r>
            <a:r>
              <a:rPr lang="de-CH" noProof="0" dirty="0"/>
              <a:t> </a:t>
            </a:r>
            <a:r>
              <a:rPr lang="de-CH" noProof="0" dirty="0" err="1"/>
              <a:t>edit</a:t>
            </a:r>
            <a:r>
              <a:rPr lang="de-CH" noProof="0" dirty="0"/>
              <a:t>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7885F-2B7B-74DB-9996-E0ACEBC9D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6098" y="1093305"/>
            <a:ext cx="11159803" cy="52206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CH" noProof="0" dirty="0"/>
              <a:t>Click </a:t>
            </a:r>
            <a:r>
              <a:rPr lang="de-CH" noProof="0" dirty="0" err="1"/>
              <a:t>to</a:t>
            </a:r>
            <a:r>
              <a:rPr lang="de-CH" noProof="0" dirty="0"/>
              <a:t> </a:t>
            </a:r>
            <a:r>
              <a:rPr lang="de-CH" noProof="0" dirty="0" err="1"/>
              <a:t>edit</a:t>
            </a:r>
            <a:r>
              <a:rPr lang="de-CH" noProof="0" dirty="0"/>
              <a:t> Master </a:t>
            </a:r>
            <a:r>
              <a:rPr lang="de-CH" noProof="0" dirty="0" err="1"/>
              <a:t>text</a:t>
            </a:r>
            <a:r>
              <a:rPr lang="de-CH" noProof="0" dirty="0"/>
              <a:t> </a:t>
            </a:r>
            <a:r>
              <a:rPr lang="de-CH" noProof="0" dirty="0" err="1"/>
              <a:t>styles</a:t>
            </a:r>
            <a:endParaRPr lang="de-CH" noProof="0" dirty="0"/>
          </a:p>
          <a:p>
            <a:pPr lvl="1"/>
            <a:r>
              <a:rPr lang="de-CH" noProof="0" dirty="0"/>
              <a:t>Second </a:t>
            </a:r>
            <a:r>
              <a:rPr lang="de-CH" noProof="0" dirty="0" err="1"/>
              <a:t>level</a:t>
            </a:r>
            <a:endParaRPr lang="de-CH" noProof="0" dirty="0"/>
          </a:p>
          <a:p>
            <a:pPr lvl="2"/>
            <a:r>
              <a:rPr lang="de-CH" noProof="0" dirty="0"/>
              <a:t>Third </a:t>
            </a:r>
            <a:r>
              <a:rPr lang="de-CH" noProof="0" dirty="0" err="1"/>
              <a:t>level</a:t>
            </a:r>
            <a:endParaRPr lang="de-CH" noProof="0" dirty="0"/>
          </a:p>
          <a:p>
            <a:pPr lvl="3"/>
            <a:r>
              <a:rPr lang="de-CH" noProof="0" dirty="0" err="1"/>
              <a:t>Fourth</a:t>
            </a:r>
            <a:r>
              <a:rPr lang="de-CH" noProof="0" dirty="0"/>
              <a:t> </a:t>
            </a:r>
            <a:r>
              <a:rPr lang="de-CH" noProof="0" dirty="0" err="1"/>
              <a:t>level</a:t>
            </a:r>
            <a:endParaRPr lang="de-CH" noProof="0" dirty="0"/>
          </a:p>
          <a:p>
            <a:pPr lvl="4"/>
            <a:r>
              <a:rPr lang="de-CH" noProof="0" dirty="0" err="1"/>
              <a:t>Fifth</a:t>
            </a:r>
            <a:r>
              <a:rPr lang="de-CH" noProof="0" dirty="0"/>
              <a:t> </a:t>
            </a:r>
            <a:r>
              <a:rPr lang="de-CH" noProof="0" dirty="0" err="1"/>
              <a:t>level</a:t>
            </a:r>
            <a:endParaRPr lang="de-CH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E04F0-DF9B-480B-CC46-BAE7A81FB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3488" y="6390008"/>
            <a:ext cx="473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>
                <a:solidFill>
                  <a:schemeClr val="tx1"/>
                </a:solidFill>
              </a:defRPr>
            </a:lvl1pPr>
          </a:lstStyle>
          <a:p>
            <a:fld id="{5A33CB2A-1702-4C1D-9CC4-8D472D39F19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silhouette of a person and person&#10;&#10;Description automatically generated">
            <a:extLst>
              <a:ext uri="{FF2B5EF4-FFF2-40B4-BE49-F238E27FC236}">
                <a16:creationId xmlns:a16="http://schemas.microsoft.com/office/drawing/2014/main" id="{7AFEF34E-105A-33A1-9E8C-194422EE781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802" y="0"/>
            <a:ext cx="1056198" cy="9112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76B1B6-6E5B-A459-B03E-9B20CB46E043}"/>
              </a:ext>
            </a:extLst>
          </p:cNvPr>
          <p:cNvSpPr txBox="1"/>
          <p:nvPr userDrawn="1"/>
        </p:nvSpPr>
        <p:spPr>
          <a:xfrm>
            <a:off x="11169916" y="671434"/>
            <a:ext cx="1091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rgbClr val="92D050"/>
                </a:solidFill>
              </a:rPr>
              <a:t>KoMi</a:t>
            </a:r>
            <a:r>
              <a:rPr lang="en-US" sz="1200" b="1" dirty="0">
                <a:solidFill>
                  <a:srgbClr val="92D050"/>
                </a:solidFill>
              </a:rPr>
              <a:t> Soirée</a:t>
            </a:r>
            <a:endParaRPr lang="de-CH" sz="12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306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88" r:id="rId5"/>
    <p:sldLayoutId id="2147483689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63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7.png"/><Relationship Id="rId4" Type="http://schemas.openxmlformats.org/officeDocument/2006/relationships/image" Target="../media/image11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2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2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s://de.wikipedia.org/wiki/Vespa" TargetMode="External"/><Relationship Id="rId3" Type="http://schemas.openxmlformats.org/officeDocument/2006/relationships/hyperlink" Target="https://heise.de/-11309209" TargetMode="External"/><Relationship Id="rId7" Type="http://schemas.openxmlformats.org/officeDocument/2006/relationships/hyperlink" Target="https://www.catawiki.com/de/stories/5637-vom-entchen-zur-wespe-die-geschichte-der-legendaren-vespa-in-kurze" TargetMode="External"/><Relationship Id="rId2" Type="http://schemas.openxmlformats.org/officeDocument/2006/relationships/hyperlink" Target="https://open.spotify.com/episode/1mStI4MGmvJg29b3F6lGPU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barnebys.de/blog/7-dinge-die-man-uber-die-vespa-wissen-sollte" TargetMode="External"/><Relationship Id="rId11" Type="http://schemas.openxmlformats.org/officeDocument/2006/relationships/hyperlink" Target="https://www.vespa.com/ca_EN/timeline/40/" TargetMode="External"/><Relationship Id="rId5" Type="http://schemas.openxmlformats.org/officeDocument/2006/relationships/hyperlink" Target="https://heise.de/-11284202" TargetMode="External"/><Relationship Id="rId10" Type="http://schemas.openxmlformats.org/officeDocument/2006/relationships/hyperlink" Target="https://de.wikipedia.org/wiki/Corradino_D%E2%80%99Ascanio" TargetMode="External"/><Relationship Id="rId4" Type="http://schemas.openxmlformats.org/officeDocument/2006/relationships/hyperlink" Target="https://heise.de/-11317258" TargetMode="External"/><Relationship Id="rId9" Type="http://schemas.openxmlformats.org/officeDocument/2006/relationships/hyperlink" Target="https://de.wikipedia.org/wiki/Rinaldo_Piaggio" TargetMode="Externa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urvival_of_the_fittest" TargetMode="External"/><Relationship Id="rId3" Type="http://schemas.openxmlformats.org/officeDocument/2006/relationships/hyperlink" Target="https://www.komm-mach-mint.de/schuelerinnen/experimente/alle-experimente/quadratur-der-kreise" TargetMode="External"/><Relationship Id="rId7" Type="http://schemas.openxmlformats.org/officeDocument/2006/relationships/hyperlink" Target="https://www.instagram.com/arbeitfails/" TargetMode="External"/><Relationship Id="rId2" Type="http://schemas.openxmlformats.org/officeDocument/2006/relationships/hyperlink" Target="https://www.youtube.com/watch?v=o74DWZsVBCQ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instagram.com/arbeiterfails/?g=5" TargetMode="External"/><Relationship Id="rId11" Type="http://schemas.openxmlformats.org/officeDocument/2006/relationships/hyperlink" Target="https://de.wikipedia.org/wiki/Arch%C3%A4ologie" TargetMode="External"/><Relationship Id="rId5" Type="http://schemas.openxmlformats.org/officeDocument/2006/relationships/hyperlink" Target="https://heise.de/-11214411" TargetMode="External"/><Relationship Id="rId10" Type="http://schemas.openxmlformats.org/officeDocument/2006/relationships/hyperlink" Target="https://www.spektrum.de/lexikon/biologie-kompakt/altersbestimmung/466" TargetMode="External"/><Relationship Id="rId4" Type="http://schemas.openxmlformats.org/officeDocument/2006/relationships/hyperlink" Target="https://www.radioforen.de/threads/zensur-von-liedern-frueher.42306/" TargetMode="External"/><Relationship Id="rId9" Type="http://schemas.openxmlformats.org/officeDocument/2006/relationships/hyperlink" Target="https://de.wikipedia.org/wiki/Charles_Darwin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hyperlink" Target="mailto:michael@denzlein.ch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003B7-D567-27CB-A762-43C3F6D77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F2B9A-54FA-0A40-3B38-E64C7D917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1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9D3DC7-1228-2F53-B2EA-7F50CA203B45}"/>
              </a:ext>
            </a:extLst>
          </p:cNvPr>
          <p:cNvSpPr/>
          <p:nvPr/>
        </p:nvSpPr>
        <p:spPr>
          <a:xfrm>
            <a:off x="3874688" y="1514351"/>
            <a:ext cx="4854872" cy="3874687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de-CH" sz="2400" b="1" dirty="0">
                <a:solidFill>
                  <a:sysClr val="windowText" lastClr="000000"/>
                </a:solidFill>
              </a:rPr>
              <a:t>Empfehlung</a:t>
            </a:r>
          </a:p>
          <a:p>
            <a:pPr algn="ctr">
              <a:spcBef>
                <a:spcPts val="1200"/>
              </a:spcBef>
            </a:pPr>
            <a:r>
              <a:rPr lang="de-CH" sz="2400" dirty="0">
                <a:solidFill>
                  <a:sysClr val="windowText" lastClr="000000"/>
                </a:solidFill>
              </a:rPr>
              <a:t>Sieh’ Dir die Folien im Präsentations-Modus an!</a:t>
            </a:r>
          </a:p>
          <a:p>
            <a:pPr algn="ctr">
              <a:spcBef>
                <a:spcPts val="1200"/>
              </a:spcBef>
            </a:pPr>
            <a:r>
              <a:rPr lang="de-CH" sz="2400" dirty="0">
                <a:solidFill>
                  <a:sysClr val="windowText" lastClr="000000"/>
                </a:solidFill>
              </a:rPr>
              <a:t>Es gibt etliche Animationen und später auftauchende Elemente können andere überdecken.</a:t>
            </a:r>
          </a:p>
        </p:txBody>
      </p:sp>
    </p:spTree>
    <p:extLst>
      <p:ext uri="{BB962C8B-B14F-4D97-AF65-F5344CB8AC3E}">
        <p14:creationId xmlns:p14="http://schemas.microsoft.com/office/powerpoint/2010/main" val="1555050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espa Modelle 80er Jahre | Vespa DE">
            <a:extLst>
              <a:ext uri="{FF2B5EF4-FFF2-40B4-BE49-F238E27FC236}">
                <a16:creationId xmlns:a16="http://schemas.microsoft.com/office/drawing/2014/main" id="{4884592A-F4C9-9696-D48A-888B2CC11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968" cy="6857419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1C344B2-56F0-9C69-F2A5-172EB4949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rgbClr val="92D050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D0C35A8-75C1-B556-0679-DC1B80AB0CC8}"/>
              </a:ext>
            </a:extLst>
          </p:cNvPr>
          <p:cNvSpPr txBox="1">
            <a:spLocks/>
          </p:cNvSpPr>
          <p:nvPr/>
        </p:nvSpPr>
        <p:spPr>
          <a:xfrm>
            <a:off x="7263863" y="6034208"/>
            <a:ext cx="4761123" cy="6355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dirty="0"/>
              <a:t>80 Jahre Vespa</a:t>
            </a:r>
            <a:endParaRPr lang="de-CH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AED93FF-1F8A-16A8-6EED-6BE8C95371DB}"/>
              </a:ext>
            </a:extLst>
          </p:cNvPr>
          <p:cNvSpPr txBox="1">
            <a:spLocks/>
          </p:cNvSpPr>
          <p:nvPr/>
        </p:nvSpPr>
        <p:spPr>
          <a:xfrm>
            <a:off x="8507392" y="4077930"/>
            <a:ext cx="3620386" cy="19562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200" dirty="0"/>
              <a:t>Von der </a:t>
            </a:r>
            <a:r>
              <a:rPr lang="en-US" sz="3200" dirty="0" err="1"/>
              <a:t>Notlösung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 err="1"/>
              <a:t>zum</a:t>
            </a:r>
            <a:r>
              <a:rPr lang="en-US" sz="3200" dirty="0"/>
              <a:t> </a:t>
            </a:r>
            <a:r>
              <a:rPr lang="en-US" sz="3200" dirty="0" err="1"/>
              <a:t>Kulturgut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10097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86F61-5921-DFD4-597D-3ECE95EB3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Der Unternehmer: Rinaldo Piaggio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9AF7E-B028-1815-86A7-4370EF575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9" y="1093305"/>
            <a:ext cx="6600896" cy="522068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de-CH" dirty="0"/>
              <a:t>* 15. Juli 1864 in Genua</a:t>
            </a:r>
          </a:p>
          <a:p>
            <a:pPr>
              <a:spcBef>
                <a:spcPts val="600"/>
              </a:spcBef>
            </a:pPr>
            <a:r>
              <a:rPr lang="de-CH" dirty="0"/>
              <a:t>† 15. Januar 1938 ebenda</a:t>
            </a:r>
          </a:p>
          <a:p>
            <a:pPr>
              <a:spcBef>
                <a:spcPts val="600"/>
              </a:spcBef>
            </a:pPr>
            <a:r>
              <a:rPr lang="de-CH" dirty="0"/>
              <a:t>Italienischer Unternehmer und Senator</a:t>
            </a:r>
          </a:p>
          <a:p>
            <a:pPr>
              <a:spcBef>
                <a:spcPts val="600"/>
              </a:spcBef>
            </a:pPr>
            <a:r>
              <a:rPr lang="de-CH" dirty="0"/>
              <a:t>1884 Übernahme des Sägewerks seines Vaters. Ausbau zu einem Hersteller für Marine- und Eisenbahnausrüstung</a:t>
            </a:r>
          </a:p>
          <a:p>
            <a:pPr>
              <a:spcBef>
                <a:spcPts val="600"/>
              </a:spcBef>
            </a:pPr>
            <a:r>
              <a:rPr lang="de-CH" dirty="0"/>
              <a:t>Diversifizierung in Richtung Luftfahrt (Flugzeuge und Motoren) </a:t>
            </a:r>
          </a:p>
          <a:p>
            <a:pPr>
              <a:spcBef>
                <a:spcPts val="600"/>
              </a:spcBef>
            </a:pPr>
            <a:r>
              <a:rPr lang="de-CH" dirty="0"/>
              <a:t>Einer der größten italienischen Konzerne jener Zeit.</a:t>
            </a:r>
          </a:p>
          <a:p>
            <a:pPr>
              <a:spcBef>
                <a:spcPts val="600"/>
              </a:spcBef>
            </a:pPr>
            <a:r>
              <a:rPr lang="de-CH" dirty="0"/>
              <a:t>Nach dem 2. Weltkrieg grosse Probleme. Suchte neue Produkte: Kleinkrafträder!</a:t>
            </a:r>
          </a:p>
          <a:p>
            <a:pPr>
              <a:spcBef>
                <a:spcPts val="600"/>
              </a:spcBef>
            </a:pPr>
            <a:r>
              <a:rPr lang="de-CH" dirty="0"/>
              <a:t>Der erste Entwurf, die MP5 Piaggio </a:t>
            </a:r>
            <a:r>
              <a:rPr lang="de-CH" dirty="0" err="1"/>
              <a:t>Paperino</a:t>
            </a:r>
            <a:r>
              <a:rPr lang="de-CH" dirty="0"/>
              <a:t>, fiel bei ihm durch</a:t>
            </a:r>
          </a:p>
          <a:p>
            <a:pPr>
              <a:spcBef>
                <a:spcPts val="600"/>
              </a:spcBef>
            </a:pPr>
            <a:r>
              <a:rPr lang="de-CH" dirty="0"/>
              <a:t>1946 Auftrag an D’Ascanio. Er entwickelte die Vespa MP6: 98 cm³, 3.2 PS, 60 km/h</a:t>
            </a:r>
          </a:p>
          <a:p>
            <a:pPr>
              <a:spcBef>
                <a:spcPts val="600"/>
              </a:spcBef>
            </a:pPr>
            <a:r>
              <a:rPr lang="de-CH" dirty="0"/>
              <a:t>Der Name „Vespa" (Wespe) entstand der Legende nach spontan bei der Vorstellung des Prototyps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AEECD6-D027-29C8-2E67-5BCE7802E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EE8A4F-E341-DDD2-E006-A588F2716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9302" y="198360"/>
            <a:ext cx="2562732" cy="3348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Modell Vespa MP5 Paperino (1945) grünbraun Größe: 1:18 L 95…">
            <a:extLst>
              <a:ext uri="{FF2B5EF4-FFF2-40B4-BE49-F238E27FC236}">
                <a16:creationId xmlns:a16="http://schemas.microsoft.com/office/drawing/2014/main" id="{D68E1894-091B-685D-0A73-697E244DBF1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t="13763" r="4707" b="12432"/>
          <a:stretch>
            <a:fillRect/>
          </a:stretch>
        </p:blipFill>
        <p:spPr>
          <a:xfrm>
            <a:off x="7196845" y="2795829"/>
            <a:ext cx="3159869" cy="2447331"/>
          </a:xfrm>
          <a:prstGeom prst="rect">
            <a:avLst/>
          </a:prstGeom>
        </p:spPr>
      </p:pic>
      <p:pic>
        <p:nvPicPr>
          <p:cNvPr id="7" name="Picture 6" descr="Vespa Scooters: Vespa MP6 1945">
            <a:extLst>
              <a:ext uri="{FF2B5EF4-FFF2-40B4-BE49-F238E27FC236}">
                <a16:creationId xmlns:a16="http://schemas.microsoft.com/office/drawing/2014/main" id="{882E145C-5680-4294-A2C4-3E02BC35069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494" t="15274" r="15359" b="19660"/>
          <a:stretch>
            <a:fillRect/>
          </a:stretch>
        </p:blipFill>
        <p:spPr>
          <a:xfrm flipH="1">
            <a:off x="8332438" y="4389311"/>
            <a:ext cx="3417653" cy="244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2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C76C8-9B4B-8C88-72E7-70559975E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Wer war der Konstrukteur?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2701D-7411-E3C1-821D-349A3C9F9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9" y="1093305"/>
            <a:ext cx="5644752" cy="5220684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de-DE" sz="2000" b="1" dirty="0"/>
              <a:t>Corradino D’Ascanio</a:t>
            </a:r>
            <a:endParaRPr lang="de-CH" sz="2000" b="1" dirty="0"/>
          </a:p>
          <a:p>
            <a:pPr>
              <a:spcBef>
                <a:spcPts val="500"/>
              </a:spcBef>
            </a:pPr>
            <a:r>
              <a:rPr lang="de-CH" dirty="0"/>
              <a:t>* 1. Februar 1891 in Popoli</a:t>
            </a:r>
          </a:p>
          <a:p>
            <a:pPr>
              <a:spcBef>
                <a:spcPts val="500"/>
              </a:spcBef>
            </a:pPr>
            <a:r>
              <a:rPr lang="de-CH" dirty="0"/>
              <a:t>† 6. August 1981 in Pisa</a:t>
            </a:r>
          </a:p>
          <a:p>
            <a:pPr>
              <a:spcBef>
                <a:spcPts val="500"/>
              </a:spcBef>
            </a:pPr>
            <a:r>
              <a:rPr lang="de-CH" dirty="0"/>
              <a:t>Italienischer Ingenieur, Ritter des Ordens der Krone</a:t>
            </a:r>
          </a:p>
          <a:p>
            <a:pPr>
              <a:spcBef>
                <a:spcPts val="500"/>
              </a:spcBef>
            </a:pPr>
            <a:r>
              <a:rPr lang="de-CH" dirty="0"/>
              <a:t>Konstrukteur von Hubschraubern (1930: D’AT3). Dessen Flug-Rekorde blieben Jahre ungebrochen. Kein Interesse der Marine =&gt; Ruin</a:t>
            </a:r>
          </a:p>
          <a:p>
            <a:pPr>
              <a:spcBef>
                <a:spcPts val="500"/>
              </a:spcBef>
            </a:pPr>
            <a:r>
              <a:rPr lang="de-CH" dirty="0"/>
              <a:t>Als Experte von </a:t>
            </a:r>
            <a:r>
              <a:rPr lang="de-CH" dirty="0" err="1"/>
              <a:t>Verstellpropellern</a:t>
            </a:r>
            <a:r>
              <a:rPr lang="de-CH" dirty="0"/>
              <a:t> wurde er 1932 vom Luftfahrtunternehmen Piaggio angeheuert.</a:t>
            </a:r>
          </a:p>
          <a:p>
            <a:pPr>
              <a:spcBef>
                <a:spcPts val="500"/>
              </a:spcBef>
            </a:pPr>
            <a:r>
              <a:rPr lang="de-CH" dirty="0"/>
              <a:t>1945 Auftrag ein Motorrad zu entwickeln</a:t>
            </a:r>
          </a:p>
          <a:p>
            <a:pPr>
              <a:spcBef>
                <a:spcPts val="500"/>
              </a:spcBef>
            </a:pPr>
            <a:r>
              <a:rPr lang="de-CH" dirty="0"/>
              <a:t>Er hasste Motorräder! Fand sie plump und unkomfortabel </a:t>
            </a:r>
          </a:p>
          <a:p>
            <a:pPr>
              <a:spcBef>
                <a:spcPts val="500"/>
              </a:spcBef>
            </a:pPr>
            <a:r>
              <a:rPr lang="de-CH" dirty="0"/>
              <a:t>=&gt; Maschine ans Hinterrad =&gt; Fahrer von Schutz und Fett abgeschirmt =&gt; durchgehender Einstieg =&gt; man sitzt wie auf einem Stuhl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47D30-24B2-8A94-331A-4F993409A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BA3052-DBB4-DBA8-8653-AD277DB18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446195" y="253628"/>
            <a:ext cx="4318159" cy="3022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221CA8-043B-3F12-628D-DA38ECD70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104" y="2339626"/>
            <a:ext cx="3130384" cy="2178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2482AB-CC83-E425-3E34-97E40939F7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1282"/>
          <a:stretch>
            <a:fillRect/>
          </a:stretch>
        </p:blipFill>
        <p:spPr>
          <a:xfrm>
            <a:off x="6267154" y="3530425"/>
            <a:ext cx="3661211" cy="2485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Vespa Scooters: Vespa MP6 1945">
            <a:extLst>
              <a:ext uri="{FF2B5EF4-FFF2-40B4-BE49-F238E27FC236}">
                <a16:creationId xmlns:a16="http://schemas.microsoft.com/office/drawing/2014/main" id="{636CE95F-9F33-5C09-2440-79FABF0BE76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494" t="15274" r="15359" b="19660"/>
          <a:stretch>
            <a:fillRect/>
          </a:stretch>
        </p:blipFill>
        <p:spPr>
          <a:xfrm flipH="1">
            <a:off x="8097759" y="4230525"/>
            <a:ext cx="3417653" cy="244733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4435290-74CE-4A6E-A1A6-4B071EB7E73E}"/>
              </a:ext>
            </a:extLst>
          </p:cNvPr>
          <p:cNvSpPr/>
          <p:nvPr/>
        </p:nvSpPr>
        <p:spPr>
          <a:xfrm>
            <a:off x="3579779" y="805485"/>
            <a:ext cx="2723744" cy="153414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b="1" dirty="0"/>
              <a:t>Fun Fact</a:t>
            </a:r>
          </a:p>
          <a:p>
            <a:pPr algn="ctr"/>
            <a:r>
              <a:rPr lang="de-CH" dirty="0"/>
              <a:t>An der Art der Vorderradaufhängung erkennt man ganz klar den Flugzeugbauer</a:t>
            </a:r>
          </a:p>
        </p:txBody>
      </p:sp>
    </p:spTree>
    <p:extLst>
      <p:ext uri="{BB962C8B-B14F-4D97-AF65-F5344CB8AC3E}">
        <p14:creationId xmlns:p14="http://schemas.microsoft.com/office/powerpoint/2010/main" val="92974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02881-07F0-11D3-D2CB-3F6AF5604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Verkaufsschlager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BA900-B00B-0540-4DCB-B218F38A7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9" y="1093305"/>
            <a:ext cx="5534505" cy="522068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de-CH" dirty="0"/>
              <a:t>Gezielte Werbekampagnen für Frauen aus der Arbeiterklasse als frühe Zielgruppe</a:t>
            </a:r>
          </a:p>
          <a:p>
            <a:pPr>
              <a:spcBef>
                <a:spcPts val="600"/>
              </a:spcBef>
            </a:pPr>
            <a:r>
              <a:rPr lang="de-CH" dirty="0"/>
              <a:t>Auftritte in Kultfilmen wie „Roman Holiday" (1953) und „La Dolce Vita" (1960)</a:t>
            </a:r>
          </a:p>
          <a:p>
            <a:pPr>
              <a:spcBef>
                <a:spcPts val="600"/>
              </a:spcBef>
            </a:pPr>
            <a:r>
              <a:rPr lang="de-CH" dirty="0"/>
              <a:t>Kontinuierliche technische Evolution: Von 3,2 PS (1946) bis zu 25 PS heute</a:t>
            </a:r>
          </a:p>
          <a:p>
            <a:pPr>
              <a:spcBef>
                <a:spcPts val="600"/>
              </a:spcBef>
            </a:pPr>
            <a:r>
              <a:rPr lang="de-CH" dirty="0"/>
              <a:t>1956: 1 Million produzierte Roller</a:t>
            </a:r>
          </a:p>
          <a:p>
            <a:pPr>
              <a:spcBef>
                <a:spcPts val="600"/>
              </a:spcBef>
            </a:pPr>
            <a:r>
              <a:rPr lang="de-CH" dirty="0"/>
              <a:t>1963 Einführung der Vespa 50 als clevere Reaktion auf neue Kennzeichenpflicht</a:t>
            </a:r>
          </a:p>
          <a:p>
            <a:pPr>
              <a:spcBef>
                <a:spcPts val="600"/>
              </a:spcBef>
            </a:pPr>
            <a:r>
              <a:rPr lang="de-CH" dirty="0"/>
              <a:t>Erst 1996 Einführung eines Viertaktmotors</a:t>
            </a:r>
          </a:p>
          <a:p>
            <a:pPr>
              <a:spcBef>
                <a:spcPts val="600"/>
              </a:spcBef>
            </a:pPr>
            <a:r>
              <a:rPr lang="de-CH" dirty="0"/>
              <a:t>1988: 10 Millionen produzierte Roller</a:t>
            </a:r>
          </a:p>
          <a:p>
            <a:pPr>
              <a:spcBef>
                <a:spcPts val="600"/>
              </a:spcBef>
            </a:pPr>
            <a:r>
              <a:rPr lang="de-CH" dirty="0"/>
              <a:t>Heute: über 20 Millionen produzierte Roller</a:t>
            </a:r>
          </a:p>
          <a:p>
            <a:pPr>
              <a:spcBef>
                <a:spcPts val="600"/>
              </a:spcBef>
            </a:pPr>
            <a:r>
              <a:rPr lang="de-CH" dirty="0"/>
              <a:t>…und auch elektrisch mit 70 km Reichweite</a:t>
            </a:r>
          </a:p>
          <a:p>
            <a:pPr>
              <a:spcBef>
                <a:spcPts val="600"/>
              </a:spcBef>
            </a:pP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A0C03-7E79-E126-6D7B-28348DC6A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FFE7F2-86E0-6F5D-FCFB-B740756CD6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45" b="32901"/>
          <a:stretch>
            <a:fillRect/>
          </a:stretch>
        </p:blipFill>
        <p:spPr>
          <a:xfrm>
            <a:off x="6096000" y="369737"/>
            <a:ext cx="3097213" cy="2456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Hotel - Your own 'Roman Holiday' awaits. Stroll the cobbled streets, ride a  Vespa, fall in love with a gelato in hand. The only script you need is your  sense of wonder. #">
            <a:extLst>
              <a:ext uri="{FF2B5EF4-FFF2-40B4-BE49-F238E27FC236}">
                <a16:creationId xmlns:a16="http://schemas.microsoft.com/office/drawing/2014/main" id="{5683E4BD-EBAD-9D77-D139-D92BC0665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7705" y="1165498"/>
            <a:ext cx="2482073" cy="2482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Celebrate 'La Dolce Vita' With These Cinematic Love Letters To Italy">
            <a:extLst>
              <a:ext uri="{FF2B5EF4-FFF2-40B4-BE49-F238E27FC236}">
                <a16:creationId xmlns:a16="http://schemas.microsoft.com/office/drawing/2014/main" id="{14789F21-EBF2-0183-7810-6DA6C60C0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687" y="2354094"/>
            <a:ext cx="2488444" cy="3514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67D410-BC31-1F2E-B2F4-C53F046276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172" t="5982" r="16966"/>
          <a:stretch>
            <a:fillRect/>
          </a:stretch>
        </p:blipFill>
        <p:spPr>
          <a:xfrm>
            <a:off x="9652420" y="3513004"/>
            <a:ext cx="2334275" cy="2356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Vespa  Primavera Elettrica 45  Euro 5">
            <a:extLst>
              <a:ext uri="{FF2B5EF4-FFF2-40B4-BE49-F238E27FC236}">
                <a16:creationId xmlns:a16="http://schemas.microsoft.com/office/drawing/2014/main" id="{522A9AB7-3064-8318-7BF3-3F0E27AA34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836"/>
          <a:stretch>
            <a:fillRect/>
          </a:stretch>
        </p:blipFill>
        <p:spPr>
          <a:xfrm>
            <a:off x="6750165" y="4111557"/>
            <a:ext cx="4375016" cy="274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3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EE02-6E60-D40D-3168-4EEF197C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Kult und Kunst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81850-A789-AD23-F00D-433A25792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220" y="1041424"/>
            <a:ext cx="3271061" cy="735495"/>
          </a:xfrm>
        </p:spPr>
        <p:txBody>
          <a:bodyPr/>
          <a:lstStyle/>
          <a:p>
            <a:r>
              <a:rPr lang="de-CH" dirty="0"/>
              <a:t>Die Vespa war auch in Kunst und Popkultur  vertreten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B1DDD-0CBE-9B3A-8538-00D0E1E2A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 descr="Eberhard Bosslet – Fotoreihe Mobilien und Immobilien von 1982 mit bemalter Vespa">
            <a:extLst>
              <a:ext uri="{FF2B5EF4-FFF2-40B4-BE49-F238E27FC236}">
                <a16:creationId xmlns:a16="http://schemas.microsoft.com/office/drawing/2014/main" id="{EAD434FB-02E9-84EE-F904-58D0DA0C3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287" y="472737"/>
            <a:ext cx="3594100" cy="2374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A043A7-2B67-1B66-619D-AFE513E1DDF9}"/>
              </a:ext>
            </a:extLst>
          </p:cNvPr>
          <p:cNvSpPr txBox="1"/>
          <p:nvPr/>
        </p:nvSpPr>
        <p:spPr>
          <a:xfrm>
            <a:off x="3690025" y="2847637"/>
            <a:ext cx="3160813" cy="5813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Eberhard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Bosslet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– Fotoreihe</a:t>
            </a:r>
          </a:p>
          <a:p>
            <a:pPr algn="l"/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Mobilien &amp; Immobilien</a:t>
            </a:r>
          </a:p>
        </p:txBody>
      </p:sp>
      <p:pic>
        <p:nvPicPr>
          <p:cNvPr id="7" name="Picture 6" descr="Eberhard Bosslet – Fotoreihe Mobilien und Immobilien von 1982 mit bemalter Vespa">
            <a:extLst>
              <a:ext uri="{FF2B5EF4-FFF2-40B4-BE49-F238E27FC236}">
                <a16:creationId xmlns:a16="http://schemas.microsoft.com/office/drawing/2014/main" id="{128697EE-5230-F350-59AA-66273CC42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081" y="1028700"/>
            <a:ext cx="3594100" cy="2400300"/>
          </a:xfrm>
          <a:prstGeom prst="rect">
            <a:avLst/>
          </a:prstGeom>
        </p:spPr>
      </p:pic>
      <p:pic>
        <p:nvPicPr>
          <p:cNvPr id="8" name="Picture 7" descr="Pärchen mit roter Vespa von Ian Marsden">
            <a:extLst>
              <a:ext uri="{FF2B5EF4-FFF2-40B4-BE49-F238E27FC236}">
                <a16:creationId xmlns:a16="http://schemas.microsoft.com/office/drawing/2014/main" id="{839ADF51-BDD2-DBB3-2582-B31B0C87D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61" y="1811569"/>
            <a:ext cx="3200400" cy="2400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D64A6E-6F61-1E86-A70B-69284992FEC9}"/>
              </a:ext>
            </a:extLst>
          </p:cNvPr>
          <p:cNvSpPr txBox="1"/>
          <p:nvPr/>
        </p:nvSpPr>
        <p:spPr>
          <a:xfrm>
            <a:off x="104594" y="4166349"/>
            <a:ext cx="3200400" cy="3477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Marsden – Pärchen  mit Vespa</a:t>
            </a:r>
          </a:p>
        </p:txBody>
      </p:sp>
      <p:pic>
        <p:nvPicPr>
          <p:cNvPr id="10" name="Picture 9" descr="Geflochtene Vespa in Cadaqués">
            <a:extLst>
              <a:ext uri="{FF2B5EF4-FFF2-40B4-BE49-F238E27FC236}">
                <a16:creationId xmlns:a16="http://schemas.microsoft.com/office/drawing/2014/main" id="{4B1B1841-0CE1-A23A-AF34-C1ADF04296F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026" t="24417" r="27835" b="9421"/>
          <a:stretch>
            <a:fillRect/>
          </a:stretch>
        </p:blipFill>
        <p:spPr>
          <a:xfrm>
            <a:off x="2274502" y="4417024"/>
            <a:ext cx="3021779" cy="23749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4F6DDC-6500-EABF-DE7E-CB89D9A3DD75}"/>
              </a:ext>
            </a:extLst>
          </p:cNvPr>
          <p:cNvSpPr txBox="1"/>
          <p:nvPr/>
        </p:nvSpPr>
        <p:spPr>
          <a:xfrm>
            <a:off x="5338548" y="6152811"/>
            <a:ext cx="2097665" cy="3477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Geflochtene </a:t>
            </a:r>
          </a:p>
          <a:p>
            <a:pPr algn="l"/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Vespa</a:t>
            </a:r>
          </a:p>
        </p:txBody>
      </p:sp>
      <p:pic>
        <p:nvPicPr>
          <p:cNvPr id="12" name="Picture 11" descr="▷ Gemälde F4 balade en Vespa von Marie G. | Carré d'artistes">
            <a:extLst>
              <a:ext uri="{FF2B5EF4-FFF2-40B4-BE49-F238E27FC236}">
                <a16:creationId xmlns:a16="http://schemas.microsoft.com/office/drawing/2014/main" id="{AE611EE8-37D1-9F1A-3E76-9ADBD39578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4582" y="3318403"/>
            <a:ext cx="3169860" cy="31698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57919F-4657-0270-F61B-0308D153DDF9}"/>
              </a:ext>
            </a:extLst>
          </p:cNvPr>
          <p:cNvSpPr txBox="1"/>
          <p:nvPr/>
        </p:nvSpPr>
        <p:spPr>
          <a:xfrm>
            <a:off x="6486050" y="6148979"/>
            <a:ext cx="2097665" cy="3477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Marie G.</a:t>
            </a:r>
            <a:b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Balade en Vespa</a:t>
            </a:r>
          </a:p>
        </p:txBody>
      </p:sp>
      <p:pic>
        <p:nvPicPr>
          <p:cNvPr id="14" name="Picture 13" descr="Gemälde 3d Vespa auf der Straße 80x120cm - Eliassen.nl">
            <a:extLst>
              <a:ext uri="{FF2B5EF4-FFF2-40B4-BE49-F238E27FC236}">
                <a16:creationId xmlns:a16="http://schemas.microsoft.com/office/drawing/2014/main" id="{17676D09-E47E-0891-A287-1B87E21D84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0054" y="2016724"/>
            <a:ext cx="3169861" cy="4647011"/>
          </a:xfrm>
          <a:prstGeom prst="rect">
            <a:avLst/>
          </a:prstGeom>
        </p:spPr>
      </p:pic>
      <p:pic>
        <p:nvPicPr>
          <p:cNvPr id="15" name="Picture 14" descr="Kunstobjekte aus Vespas geformt - Rohrers bunte Welt - VESPA MAG">
            <a:extLst>
              <a:ext uri="{FF2B5EF4-FFF2-40B4-BE49-F238E27FC236}">
                <a16:creationId xmlns:a16="http://schemas.microsoft.com/office/drawing/2014/main" id="{41F010E8-470D-727E-743A-A233EA7F0AF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7355" t="32516" r="7253" b="13145"/>
          <a:stretch>
            <a:fillRect/>
          </a:stretch>
        </p:blipFill>
        <p:spPr>
          <a:xfrm>
            <a:off x="4522441" y="3113329"/>
            <a:ext cx="5827543" cy="280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7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9E8EB-B070-3256-336D-D3E1F2532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Vespa und Ferien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04797-6A66-54D7-6ED6-FDC6CD6E5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8" y="1093305"/>
            <a:ext cx="2480021" cy="1202423"/>
          </a:xfrm>
        </p:spPr>
        <p:txBody>
          <a:bodyPr/>
          <a:lstStyle/>
          <a:p>
            <a:r>
              <a:rPr lang="de-CH" dirty="0"/>
              <a:t>Kaum ein anderes Fahrzeug steht so für Dolce Vita und Ferien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38841-5B3C-E6E6-749D-48BF1C9D8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 descr="Vintage Vespa Illustrations - Vintage Commercials &amp; Stuff (18 Pictures)">
            <a:extLst>
              <a:ext uri="{FF2B5EF4-FFF2-40B4-BE49-F238E27FC236}">
                <a16:creationId xmlns:a16="http://schemas.microsoft.com/office/drawing/2014/main" id="{1E0A30C3-1D53-F9EE-3081-FB5041D49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69" y="2295728"/>
            <a:ext cx="2774004" cy="3918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vespa poster 029 | Fotoarchiv Vespa Club Bern">
            <a:extLst>
              <a:ext uri="{FF2B5EF4-FFF2-40B4-BE49-F238E27FC236}">
                <a16:creationId xmlns:a16="http://schemas.microsoft.com/office/drawing/2014/main" id="{49DDC8FA-DA61-AF7C-D62E-0A10FDC64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277" y="83171"/>
            <a:ext cx="3477650" cy="2459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Die Sehnsucht nach Italien - Vespa in der Werbung - Auto &amp; Mobil - SZ.de">
            <a:extLst>
              <a:ext uri="{FF2B5EF4-FFF2-40B4-BE49-F238E27FC236}">
                <a16:creationId xmlns:a16="http://schemas.microsoft.com/office/drawing/2014/main" id="{BBB13EB3-4D07-80B4-E8C0-1BD7DE596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119" y="2661779"/>
            <a:ext cx="4462819" cy="2512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Vintage Werbeschild &quot;VESPA PIAGGIO&quot; MOTORRAD, WERBUNG,ADVERTISING,POSTER,REKLAME  | eBay">
            <a:extLst>
              <a:ext uri="{FF2B5EF4-FFF2-40B4-BE49-F238E27FC236}">
                <a16:creationId xmlns:a16="http://schemas.microsoft.com/office/drawing/2014/main" id="{E527AB57-D71E-49A8-5271-25C7122ED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8175" y="588927"/>
            <a:ext cx="2918576" cy="4145705"/>
          </a:xfrm>
          <a:prstGeom prst="rect">
            <a:avLst/>
          </a:prstGeom>
        </p:spPr>
      </p:pic>
      <p:pic>
        <p:nvPicPr>
          <p:cNvPr id="12" name="Picture 11" descr="Vespa PX 80/200 E Traveller (Sondermodell) – Vespa Lambretta Wiki">
            <a:extLst>
              <a:ext uri="{FF2B5EF4-FFF2-40B4-BE49-F238E27FC236}">
                <a16:creationId xmlns:a16="http://schemas.microsoft.com/office/drawing/2014/main" id="{3230A797-1420-8FE2-AA49-E9FB70847D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3949" y="3176676"/>
            <a:ext cx="2668482" cy="3518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Italien, wir kommen! | Toskana mit Vespa 1/3 | Vespa World Days 2024 Teil 1">
            <a:extLst>
              <a:ext uri="{FF2B5EF4-FFF2-40B4-BE49-F238E27FC236}">
                <a16:creationId xmlns:a16="http://schemas.microsoft.com/office/drawing/2014/main" id="{20406C01-7BC9-3E3D-AE98-C113D00C9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9909" y="4330544"/>
            <a:ext cx="4194446" cy="2360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122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ET'S VESPA">
            <a:extLst>
              <a:ext uri="{FF2B5EF4-FFF2-40B4-BE49-F238E27FC236}">
                <a16:creationId xmlns:a16="http://schemas.microsoft.com/office/drawing/2014/main" id="{55D05919-12F4-68B3-5B0A-280C46D4F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635" y="241570"/>
            <a:ext cx="2587558" cy="1940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Vespa, una storia di stile - Donna Moderna">
            <a:extLst>
              <a:ext uri="{FF2B5EF4-FFF2-40B4-BE49-F238E27FC236}">
                <a16:creationId xmlns:a16="http://schemas.microsoft.com/office/drawing/2014/main" id="{7B13FE1A-B698-7540-DF53-53D90D82A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632" y="613264"/>
            <a:ext cx="2396557" cy="27389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49EF50-CFA8-BD12-FDB7-C2AB3E593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Fun Facts über die Vespa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C2903-52C0-477B-2979-23A680341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8" y="1093305"/>
            <a:ext cx="5242676" cy="5220684"/>
          </a:xfrm>
        </p:spPr>
        <p:txBody>
          <a:bodyPr/>
          <a:lstStyle/>
          <a:p>
            <a:r>
              <a:rPr lang="de-CH" dirty="0"/>
              <a:t>Sie inspirierte ein neues Verb: </a:t>
            </a:r>
            <a:br>
              <a:rPr lang="de-CH" dirty="0"/>
            </a:br>
            <a:r>
              <a:rPr lang="de-CH" dirty="0"/>
              <a:t>«</a:t>
            </a:r>
            <a:r>
              <a:rPr lang="de-CH" dirty="0" err="1"/>
              <a:t>vespare</a:t>
            </a:r>
            <a:r>
              <a:rPr lang="de-CH" dirty="0"/>
              <a:t>» – mit einer Vespa wohin fahren</a:t>
            </a:r>
          </a:p>
          <a:p>
            <a:r>
              <a:rPr lang="de-CH" dirty="0"/>
              <a:t>…und «</a:t>
            </a:r>
            <a:r>
              <a:rPr lang="de-CH" dirty="0" err="1"/>
              <a:t>Vespizzatevi</a:t>
            </a:r>
            <a:r>
              <a:rPr lang="de-CH" dirty="0"/>
              <a:t>»: Geniesst Vespa und Pizza</a:t>
            </a:r>
          </a:p>
          <a:p>
            <a:r>
              <a:rPr lang="de-CH" dirty="0"/>
              <a:t>Mode-Revolution: Frauen in Röcken sind mobil</a:t>
            </a:r>
          </a:p>
          <a:p>
            <a:r>
              <a:rPr lang="de-CH" dirty="0"/>
              <a:t>1951 brach sie einen Geschwindigkeitsrekord </a:t>
            </a:r>
            <a:br>
              <a:rPr lang="de-CH" dirty="0"/>
            </a:br>
            <a:r>
              <a:rPr lang="de-CH" dirty="0"/>
              <a:t>mit 171 km/h</a:t>
            </a:r>
          </a:p>
          <a:p>
            <a:r>
              <a:rPr lang="de-CH" dirty="0"/>
              <a:t>Auch die Russen haben sie nachgebaut</a:t>
            </a:r>
          </a:p>
          <a:p>
            <a:r>
              <a:rPr lang="de-CH" dirty="0"/>
              <a:t>Vespas fuhren Expeditionen in allen Kontinenten (die Vespa PX von Giorgio Bettinelli)</a:t>
            </a:r>
          </a:p>
          <a:p>
            <a:r>
              <a:rPr lang="de-CH" dirty="0"/>
              <a:t>Es gibt Vespa Clubs in allen Ländern und eine weltweite Dachorganisation «Vespa World Club»</a:t>
            </a:r>
          </a:p>
          <a:p>
            <a:r>
              <a:rPr lang="de-CH" dirty="0"/>
              <a:t>Es gibt sie auch als </a:t>
            </a:r>
            <a:r>
              <a:rPr lang="de-CH" dirty="0" err="1"/>
              <a:t>TukTuk</a:t>
            </a:r>
            <a:endParaRPr lang="de-CH" dirty="0"/>
          </a:p>
          <a:p>
            <a:r>
              <a:rPr lang="de-CH" dirty="0"/>
              <a:t>Und die Vespa taucht wirklich überall auf…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10961-697E-9D5F-4879-283B5E0A6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C9BE91-3FF0-872A-9C53-69A87B5A1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9962" b="16478"/>
          <a:stretch>
            <a:fillRect/>
          </a:stretch>
        </p:blipFill>
        <p:spPr>
          <a:xfrm>
            <a:off x="5183696" y="2425766"/>
            <a:ext cx="4295436" cy="17254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03AD17-82FC-D426-EFE2-B35BE04671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975" r="16553"/>
          <a:stretch>
            <a:fillRect/>
          </a:stretch>
        </p:blipFill>
        <p:spPr>
          <a:xfrm>
            <a:off x="9146546" y="2908975"/>
            <a:ext cx="2756171" cy="2738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53F0E8-03F6-DF4C-0F48-0381D12F92E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481" t="3497" r="6161"/>
          <a:stretch>
            <a:fillRect/>
          </a:stretch>
        </p:blipFill>
        <p:spPr>
          <a:xfrm>
            <a:off x="6337580" y="4050903"/>
            <a:ext cx="3612205" cy="2599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E418B3-C19A-5BA5-1ACC-6DB51E1B305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9068" t="40932" b="14420"/>
          <a:stretch>
            <a:fillRect/>
          </a:stretch>
        </p:blipFill>
        <p:spPr>
          <a:xfrm>
            <a:off x="5666530" y="2425766"/>
            <a:ext cx="3812602" cy="3739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Vespa Kostüm Rollerfahrerin Rockabilly 60er für Damen">
            <a:extLst>
              <a:ext uri="{FF2B5EF4-FFF2-40B4-BE49-F238E27FC236}">
                <a16:creationId xmlns:a16="http://schemas.microsoft.com/office/drawing/2014/main" id="{D133D7CB-5C73-D795-080C-5A647F7C447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1705" r="13364"/>
          <a:stretch>
            <a:fillRect/>
          </a:stretch>
        </p:blipFill>
        <p:spPr>
          <a:xfrm>
            <a:off x="8567740" y="1652535"/>
            <a:ext cx="3030189" cy="4666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530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eonardo da Vinci und die Quadratur des Kreises – Wilhelm Ostwald Park">
            <a:extLst>
              <a:ext uri="{FF2B5EF4-FFF2-40B4-BE49-F238E27FC236}">
                <a16:creationId xmlns:a16="http://schemas.microsoft.com/office/drawing/2014/main" id="{02DE2A3A-433E-E5B1-70F3-F20E145CB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1C344B2-56F0-9C69-F2A5-172EB4949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rgbClr val="92D050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D0C35A8-75C1-B556-0679-DC1B80AB0CC8}"/>
              </a:ext>
            </a:extLst>
          </p:cNvPr>
          <p:cNvSpPr txBox="1">
            <a:spLocks/>
          </p:cNvSpPr>
          <p:nvPr/>
        </p:nvSpPr>
        <p:spPr>
          <a:xfrm>
            <a:off x="6475956" y="6034208"/>
            <a:ext cx="5195234" cy="6355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dirty="0" err="1"/>
              <a:t>Quadratur</a:t>
            </a:r>
            <a:r>
              <a:rPr lang="en-US" dirty="0"/>
              <a:t> der </a:t>
            </a:r>
            <a:r>
              <a:rPr lang="en-US" dirty="0" err="1"/>
              <a:t>Kreise</a:t>
            </a:r>
            <a:endParaRPr lang="de-CH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AED93FF-1F8A-16A8-6EED-6BE8C95371DB}"/>
              </a:ext>
            </a:extLst>
          </p:cNvPr>
          <p:cNvSpPr txBox="1">
            <a:spLocks/>
          </p:cNvSpPr>
          <p:nvPr/>
        </p:nvSpPr>
        <p:spPr>
          <a:xfrm>
            <a:off x="8731187" y="4099446"/>
            <a:ext cx="3018903" cy="19562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200" dirty="0"/>
              <a:t>Wir </a:t>
            </a:r>
            <a:r>
              <a:rPr lang="en-US" sz="3200" dirty="0" err="1"/>
              <a:t>lösen</a:t>
            </a:r>
            <a:r>
              <a:rPr lang="en-US" sz="3200" dirty="0"/>
              <a:t> </a:t>
            </a:r>
            <a:r>
              <a:rPr lang="en-US" sz="3200" dirty="0" err="1"/>
              <a:t>Jahrtausende</a:t>
            </a:r>
            <a:r>
              <a:rPr lang="en-US" sz="3200" dirty="0"/>
              <a:t> </a:t>
            </a:r>
            <a:r>
              <a:rPr lang="en-US" sz="3200" dirty="0" err="1"/>
              <a:t>alte</a:t>
            </a:r>
            <a:r>
              <a:rPr lang="en-US" sz="3200" dirty="0"/>
              <a:t> </a:t>
            </a:r>
            <a:r>
              <a:rPr lang="en-US" sz="3200" dirty="0" err="1"/>
              <a:t>Rätsel</a:t>
            </a:r>
            <a:endParaRPr lang="en-US" sz="3200" dirty="0"/>
          </a:p>
        </p:txBody>
      </p:sp>
      <p:pic>
        <p:nvPicPr>
          <p:cNvPr id="3" name="Picture 2" descr="braunem Papier, Schere und Klebeband aufgerollt, auf einem weißen  Hintergrund isoliert Kit bereit für einen Büroumzug wickeln Stockfotografie  - Alamy">
            <a:extLst>
              <a:ext uri="{FF2B5EF4-FFF2-40B4-BE49-F238E27FC236}">
                <a16:creationId xmlns:a16="http://schemas.microsoft.com/office/drawing/2014/main" id="{495BA707-BA65-F982-E74B-4AB9106DAB9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469"/>
          <a:stretch>
            <a:fillRect/>
          </a:stretch>
        </p:blipFill>
        <p:spPr>
          <a:xfrm>
            <a:off x="5889322" y="668611"/>
            <a:ext cx="6368501" cy="3378954"/>
          </a:xfrm>
          <a:prstGeom prst="rect">
            <a:avLst/>
          </a:prstGeom>
        </p:spPr>
      </p:pic>
      <p:sp>
        <p:nvSpPr>
          <p:cNvPr id="5" name="Star: 32 Points 4">
            <a:extLst>
              <a:ext uri="{FF2B5EF4-FFF2-40B4-BE49-F238E27FC236}">
                <a16:creationId xmlns:a16="http://schemas.microsoft.com/office/drawing/2014/main" id="{5DE98D3D-2B5F-596D-E826-5925397C6DCC}"/>
              </a:ext>
            </a:extLst>
          </p:cNvPr>
          <p:cNvSpPr/>
          <p:nvPr/>
        </p:nvSpPr>
        <p:spPr>
          <a:xfrm>
            <a:off x="248439" y="3664545"/>
            <a:ext cx="3136193" cy="1774289"/>
          </a:xfrm>
          <a:prstGeom prst="star32">
            <a:avLst>
              <a:gd name="adj" fmla="val 45381"/>
            </a:avLst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de-CH" sz="3200" dirty="0">
                <a:solidFill>
                  <a:sysClr val="windowText" lastClr="000000"/>
                </a:solidFill>
              </a:rPr>
              <a:t>Mitmach-</a:t>
            </a:r>
          </a:p>
          <a:p>
            <a:pPr algn="ctr"/>
            <a:r>
              <a:rPr lang="de-CH" sz="3200" dirty="0">
                <a:solidFill>
                  <a:sysClr val="windowText" lastClr="000000"/>
                </a:solidFill>
              </a:rPr>
              <a:t>Experiment</a:t>
            </a:r>
          </a:p>
        </p:txBody>
      </p:sp>
    </p:spTree>
    <p:extLst>
      <p:ext uri="{BB962C8B-B14F-4D97-AF65-F5344CB8AC3E}">
        <p14:creationId xmlns:p14="http://schemas.microsoft.com/office/powerpoint/2010/main" val="2645868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DBFE7-3B28-C9B3-E646-563392376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Ein ewiges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814C2-8E91-9BF3-10B2-2897BA5C8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8" y="1093305"/>
            <a:ext cx="5002728" cy="5220684"/>
          </a:xfrm>
        </p:spPr>
        <p:txBody>
          <a:bodyPr/>
          <a:lstStyle/>
          <a:p>
            <a:r>
              <a:rPr lang="de-CH" dirty="0"/>
              <a:t>Die Fläche eines Rechtecks kann man sehr einfach berechnen.</a:t>
            </a:r>
          </a:p>
          <a:p>
            <a:r>
              <a:rPr lang="de-CH" dirty="0"/>
              <a:t>Aber der Kreis entzog sich für Jahrtausende diesen Bemühungen</a:t>
            </a:r>
          </a:p>
          <a:p>
            <a:r>
              <a:rPr lang="de-CH" dirty="0"/>
              <a:t>Immer wieder wurde die «Quadratur des Kreises» versucht – vergeblich</a:t>
            </a:r>
          </a:p>
          <a:p>
            <a:r>
              <a:rPr lang="de-CH" dirty="0"/>
              <a:t>Man konnte sich nur annähern</a:t>
            </a:r>
          </a:p>
          <a:p>
            <a:r>
              <a:rPr lang="de-CH" dirty="0"/>
              <a:t>Erst Newton und Leibniz konnten durch die Infinitesimal-Rechnung das Problem mathematisch lösen</a:t>
            </a:r>
          </a:p>
          <a:p>
            <a:endParaRPr lang="de-CH" dirty="0"/>
          </a:p>
          <a:p>
            <a:endParaRPr lang="de-CH" dirty="0"/>
          </a:p>
          <a:p>
            <a:r>
              <a:rPr lang="de-CH" dirty="0"/>
              <a:t>…aber wir machen das mit Schere und Papier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60608-C6EB-74FF-65F6-D128168C6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18</a:t>
            </a:fld>
            <a:endParaRPr lang="en-US"/>
          </a:p>
        </p:txBody>
      </p:sp>
      <p:pic>
        <p:nvPicPr>
          <p:cNvPr id="9" name="Picture 8" descr="Gemälde von Isaac Newton (links) und Gottfried Wilhelm Leibniz (rechts) ">
            <a:extLst>
              <a:ext uri="{FF2B5EF4-FFF2-40B4-BE49-F238E27FC236}">
                <a16:creationId xmlns:a16="http://schemas.microsoft.com/office/drawing/2014/main" id="{E8B6CFB8-3476-C259-C822-1B0CA53D9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854" y="3490684"/>
            <a:ext cx="3901440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36D5D3-F4C2-6F51-3B3E-528E3AC3E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878" y="5058022"/>
            <a:ext cx="2964437" cy="853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6C1B02-6996-7E71-1954-8673E03D28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459"/>
          <a:stretch>
            <a:fillRect/>
          </a:stretch>
        </p:blipFill>
        <p:spPr>
          <a:xfrm>
            <a:off x="5388301" y="424200"/>
            <a:ext cx="5811478" cy="297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1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E2616-F28E-9E90-51A3-16CADAB38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Aufwärmen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26086-2BFE-AFDE-77E1-186625116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8" y="1093305"/>
            <a:ext cx="4564982" cy="1256356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AutoNum type="arabicPeriod"/>
            </a:pPr>
            <a:r>
              <a:rPr lang="de-CH" dirty="0"/>
              <a:t>Papier in der Mitte falten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de-CH" dirty="0"/>
              <a:t>An drei Stellen einschneiden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de-CH" dirty="0"/>
              <a:t>Mittelteil hochklappen und…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de-CH" dirty="0"/>
              <a:t>…Oberteil umklappen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de-CH" dirty="0"/>
              <a:t>Auf den Tisch legen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endParaRPr lang="de-CH" dirty="0"/>
          </a:p>
          <a:p>
            <a:pPr>
              <a:spcBef>
                <a:spcPts val="600"/>
              </a:spcBef>
            </a:pPr>
            <a:endParaRPr lang="de-CH" dirty="0"/>
          </a:p>
          <a:p>
            <a:pPr>
              <a:spcBef>
                <a:spcPts val="600"/>
              </a:spcBef>
            </a:pPr>
            <a:endParaRPr lang="de-CH" dirty="0"/>
          </a:p>
          <a:p>
            <a:pPr>
              <a:spcBef>
                <a:spcPts val="600"/>
              </a:spcBef>
            </a:pPr>
            <a:endParaRPr lang="de-CH" dirty="0"/>
          </a:p>
          <a:p>
            <a:pPr>
              <a:spcBef>
                <a:spcPts val="600"/>
              </a:spcBef>
            </a:pPr>
            <a:endParaRPr lang="de-CH" dirty="0"/>
          </a:p>
          <a:p>
            <a:pPr>
              <a:spcBef>
                <a:spcPts val="600"/>
              </a:spcBef>
            </a:pPr>
            <a:r>
              <a:rPr lang="de-CH" dirty="0"/>
              <a:t>Der Effekt:</a:t>
            </a:r>
            <a:br>
              <a:rPr lang="de-CH" dirty="0"/>
            </a:br>
            <a:r>
              <a:rPr lang="de-CH" dirty="0"/>
              <a:t>Man kriegt die komplette Fläche des Papiers nicht mehr ohne Lücke abgedeckt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31B218-E956-EF56-33ED-3B6E9DEEB526}"/>
              </a:ext>
            </a:extLst>
          </p:cNvPr>
          <p:cNvSpPr/>
          <p:nvPr/>
        </p:nvSpPr>
        <p:spPr>
          <a:xfrm>
            <a:off x="5201056" y="1108953"/>
            <a:ext cx="4092102" cy="40921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F8ACEF5-D13D-241F-FB73-0398F7C8AE66}"/>
              </a:ext>
            </a:extLst>
          </p:cNvPr>
          <p:cNvCxnSpPr>
            <a:stCxn id="4" idx="0"/>
            <a:endCxn id="4" idx="2"/>
          </p:cNvCxnSpPr>
          <p:nvPr/>
        </p:nvCxnSpPr>
        <p:spPr>
          <a:xfrm>
            <a:off x="7247107" y="1108953"/>
            <a:ext cx="0" cy="4092102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EF9C8F-7A1F-5DA8-66A4-352F1F333C53}"/>
              </a:ext>
            </a:extLst>
          </p:cNvPr>
          <p:cNvCxnSpPr>
            <a:stCxn id="4" idx="1"/>
          </p:cNvCxnSpPr>
          <p:nvPr/>
        </p:nvCxnSpPr>
        <p:spPr>
          <a:xfrm>
            <a:off x="5201056" y="3155004"/>
            <a:ext cx="204605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4C8381C-82D6-7435-526A-E72777A9E372}"/>
              </a:ext>
            </a:extLst>
          </p:cNvPr>
          <p:cNvCxnSpPr/>
          <p:nvPr/>
        </p:nvCxnSpPr>
        <p:spPr>
          <a:xfrm>
            <a:off x="7247107" y="2088204"/>
            <a:ext cx="204605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BD9C26-4C93-5CF5-935C-016F58E1BAA6}"/>
              </a:ext>
            </a:extLst>
          </p:cNvPr>
          <p:cNvCxnSpPr/>
          <p:nvPr/>
        </p:nvCxnSpPr>
        <p:spPr>
          <a:xfrm>
            <a:off x="7247107" y="4169924"/>
            <a:ext cx="204605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Profi - Schere &quot;Finny Alpha&quot;">
            <a:extLst>
              <a:ext uri="{FF2B5EF4-FFF2-40B4-BE49-F238E27FC236}">
                <a16:creationId xmlns:a16="http://schemas.microsoft.com/office/drawing/2014/main" id="{39427708-EB28-8820-D587-7524E4AF48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06" t="18242" r="6155" b="18242"/>
          <a:stretch>
            <a:fillRect/>
          </a:stretch>
        </p:blipFill>
        <p:spPr>
          <a:xfrm>
            <a:off x="9409889" y="1806267"/>
            <a:ext cx="810637" cy="546205"/>
          </a:xfrm>
          <a:prstGeom prst="rect">
            <a:avLst/>
          </a:prstGeom>
        </p:spPr>
      </p:pic>
      <p:pic>
        <p:nvPicPr>
          <p:cNvPr id="12" name="Picture 11" descr="Profi - Schere &quot;Finny Alpha&quot;">
            <a:extLst>
              <a:ext uri="{FF2B5EF4-FFF2-40B4-BE49-F238E27FC236}">
                <a16:creationId xmlns:a16="http://schemas.microsoft.com/office/drawing/2014/main" id="{8B81336E-771A-107E-FCB2-4FDCDE278A6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06" t="18242" r="6155" b="18242"/>
          <a:stretch>
            <a:fillRect/>
          </a:stretch>
        </p:blipFill>
        <p:spPr>
          <a:xfrm>
            <a:off x="9409889" y="3896821"/>
            <a:ext cx="810637" cy="546205"/>
          </a:xfrm>
          <a:prstGeom prst="rect">
            <a:avLst/>
          </a:prstGeom>
        </p:spPr>
      </p:pic>
      <p:pic>
        <p:nvPicPr>
          <p:cNvPr id="13" name="Picture 12" descr="Profi - Schere &quot;Finny Alpha&quot;">
            <a:extLst>
              <a:ext uri="{FF2B5EF4-FFF2-40B4-BE49-F238E27FC236}">
                <a16:creationId xmlns:a16="http://schemas.microsoft.com/office/drawing/2014/main" id="{35F5C93D-AD50-C320-3232-732ABFE2E9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06" t="18242" r="6155" b="18242"/>
          <a:stretch>
            <a:fillRect/>
          </a:stretch>
        </p:blipFill>
        <p:spPr>
          <a:xfrm flipH="1">
            <a:off x="4273688" y="2881901"/>
            <a:ext cx="810637" cy="546205"/>
          </a:xfrm>
          <a:prstGeom prst="rect">
            <a:avLst/>
          </a:prstGeom>
        </p:spPr>
      </p:pic>
      <p:sp>
        <p:nvSpPr>
          <p:cNvPr id="14" name="Arrow: Curved Down 13">
            <a:extLst>
              <a:ext uri="{FF2B5EF4-FFF2-40B4-BE49-F238E27FC236}">
                <a16:creationId xmlns:a16="http://schemas.microsoft.com/office/drawing/2014/main" id="{0A0E4458-105D-DF13-B451-F1A5864BA0BE}"/>
              </a:ext>
            </a:extLst>
          </p:cNvPr>
          <p:cNvSpPr/>
          <p:nvPr/>
        </p:nvSpPr>
        <p:spPr>
          <a:xfrm>
            <a:off x="5463703" y="627110"/>
            <a:ext cx="3566808" cy="356681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sp>
        <p:nvSpPr>
          <p:cNvPr id="15" name="Arrow: Curved Down 14">
            <a:extLst>
              <a:ext uri="{FF2B5EF4-FFF2-40B4-BE49-F238E27FC236}">
                <a16:creationId xmlns:a16="http://schemas.microsoft.com/office/drawing/2014/main" id="{8524D112-AD00-DD80-AEEB-5EF6B7C14581}"/>
              </a:ext>
            </a:extLst>
          </p:cNvPr>
          <p:cNvSpPr/>
          <p:nvPr/>
        </p:nvSpPr>
        <p:spPr>
          <a:xfrm flipH="1">
            <a:off x="7127130" y="2247823"/>
            <a:ext cx="1115439" cy="482406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F057D78-6A69-8B43-1299-896B529B4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50" y="3098260"/>
            <a:ext cx="2015248" cy="201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7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D64A3-DF9A-C62E-824D-77E725A02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5707" y="148970"/>
            <a:ext cx="3797709" cy="676940"/>
          </a:xfrm>
        </p:spPr>
        <p:txBody>
          <a:bodyPr anchor="t"/>
          <a:lstStyle/>
          <a:p>
            <a:pPr algn="ctr"/>
            <a:r>
              <a:rPr lang="en-US" dirty="0" err="1"/>
              <a:t>Willkommen</a:t>
            </a:r>
            <a:r>
              <a:rPr lang="en-US" dirty="0"/>
              <a:t> </a:t>
            </a:r>
            <a:r>
              <a:rPr lang="en-US" dirty="0" err="1"/>
              <a:t>zur</a:t>
            </a:r>
            <a:r>
              <a:rPr lang="en-US" dirty="0"/>
              <a:t> </a:t>
            </a:r>
            <a:endParaRPr lang="de-CH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06FFDB-047F-9FDF-4C0F-3167232BCE72}"/>
              </a:ext>
            </a:extLst>
          </p:cNvPr>
          <p:cNvSpPr/>
          <p:nvPr/>
        </p:nvSpPr>
        <p:spPr>
          <a:xfrm>
            <a:off x="10537723" y="0"/>
            <a:ext cx="1654277" cy="1122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8" name="Picture 7" descr="A silhouette of a person and person&#10;&#10;AI-generated content may be incorrect.">
            <a:extLst>
              <a:ext uri="{FF2B5EF4-FFF2-40B4-BE49-F238E27FC236}">
                <a16:creationId xmlns:a16="http://schemas.microsoft.com/office/drawing/2014/main" id="{C80CB2CD-2E23-624A-7E37-F55CEED2715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381" y="207037"/>
            <a:ext cx="1001480" cy="86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FC2A30-EDBF-0E8A-416F-3AAEF3ADC013}"/>
              </a:ext>
            </a:extLst>
          </p:cNvPr>
          <p:cNvSpPr txBox="1"/>
          <p:nvPr/>
        </p:nvSpPr>
        <p:spPr>
          <a:xfrm>
            <a:off x="9987643" y="1054077"/>
            <a:ext cx="18806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KoMi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-Soirée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06-2026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74B14-9892-2D43-9F38-19DE8BE36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250" y="0"/>
            <a:ext cx="8509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42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C2B2F-E96D-F605-AD88-88E57A1E4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Aufwärmen 2 – Das Möbius-Band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80282-DB17-D1DA-F7D8-E59C34F28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9" y="1093305"/>
            <a:ext cx="4898966" cy="5220684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de-CH" dirty="0"/>
              <a:t>Aus einen Streifen ein Band bilden wobei der Streifen einmal um 180° gedreht wird </a:t>
            </a:r>
          </a:p>
          <a:p>
            <a:pPr marL="342900" indent="-342900">
              <a:buAutoNum type="arabicPeriod"/>
            </a:pPr>
            <a:r>
              <a:rPr lang="de-CH" dirty="0"/>
              <a:t>Enden zusammenkleben</a:t>
            </a:r>
            <a:br>
              <a:rPr lang="de-CH" dirty="0"/>
            </a:br>
            <a:br>
              <a:rPr lang="de-CH" dirty="0"/>
            </a:br>
            <a:r>
              <a:rPr lang="de-CH" dirty="0"/>
              <a:t>Randnotiz: Läuft man dieses Band ab, dann läuft man beide Seiten des Papiers ab. Somit gibt es keine Vorder- und Rückseite mehr.</a:t>
            </a:r>
          </a:p>
          <a:p>
            <a:pPr marL="342900" indent="-342900">
              <a:buAutoNum type="arabicPeriod"/>
            </a:pPr>
            <a:r>
              <a:rPr lang="de-CH" dirty="0"/>
              <a:t>Das Band in der Mitte der Länge nach auseinanderschneiden</a:t>
            </a:r>
            <a:br>
              <a:rPr lang="de-CH" dirty="0"/>
            </a:br>
            <a:r>
              <a:rPr lang="de-CH" dirty="0"/>
              <a:t>Was kommt dabei heraus?</a:t>
            </a:r>
          </a:p>
          <a:p>
            <a:pPr marL="342900" indent="-342900">
              <a:buAutoNum type="arabicPeriod"/>
            </a:pPr>
            <a:r>
              <a:rPr lang="de-CH" dirty="0"/>
              <a:t>Schafft Ihr es das Band noch einmal der Länge nach durchzuschneiden?</a:t>
            </a:r>
            <a:br>
              <a:rPr lang="de-CH" dirty="0"/>
            </a:br>
            <a:r>
              <a:rPr lang="de-CH" dirty="0"/>
              <a:t>Was kommt jetzt heraus?</a:t>
            </a:r>
          </a:p>
          <a:p>
            <a:pPr marL="342900" indent="-342900">
              <a:buAutoNum type="arabicPeriod"/>
            </a:pP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CBC811-C081-D5C0-55A1-8BAE109C7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 descr="Hemmes mathematische Rätsel: Die Punkte auf dem Möbiusband - Spektrum der  Wissenschaft">
            <a:extLst>
              <a:ext uri="{FF2B5EF4-FFF2-40B4-BE49-F238E27FC236}">
                <a16:creationId xmlns:a16="http://schemas.microsoft.com/office/drawing/2014/main" id="{28E4A701-D2C4-B13A-978F-7E485BD9B2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08"/>
          <a:stretch>
            <a:fillRect/>
          </a:stretch>
        </p:blipFill>
        <p:spPr>
          <a:xfrm>
            <a:off x="5174904" y="3408017"/>
            <a:ext cx="6210300" cy="3164553"/>
          </a:xfrm>
          <a:prstGeom prst="rect">
            <a:avLst/>
          </a:prstGeom>
        </p:spPr>
      </p:pic>
      <p:sp>
        <p:nvSpPr>
          <p:cNvPr id="6" name="Flowchart: Document 5">
            <a:extLst>
              <a:ext uri="{FF2B5EF4-FFF2-40B4-BE49-F238E27FC236}">
                <a16:creationId xmlns:a16="http://schemas.microsoft.com/office/drawing/2014/main" id="{C96B39E0-A595-90C0-3CA7-524F949DD20B}"/>
              </a:ext>
            </a:extLst>
          </p:cNvPr>
          <p:cNvSpPr/>
          <p:nvPr/>
        </p:nvSpPr>
        <p:spPr>
          <a:xfrm rot="5400000">
            <a:off x="7085108" y="2019039"/>
            <a:ext cx="941981" cy="1470216"/>
          </a:xfrm>
          <a:prstGeom prst="flowChart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Flowchart: Document 6">
            <a:extLst>
              <a:ext uri="{FF2B5EF4-FFF2-40B4-BE49-F238E27FC236}">
                <a16:creationId xmlns:a16="http://schemas.microsoft.com/office/drawing/2014/main" id="{EBBA03B6-8C4C-3075-5D39-94379C93D4D3}"/>
              </a:ext>
            </a:extLst>
          </p:cNvPr>
          <p:cNvSpPr/>
          <p:nvPr/>
        </p:nvSpPr>
        <p:spPr>
          <a:xfrm rot="16200000">
            <a:off x="8664233" y="2019037"/>
            <a:ext cx="941981" cy="1470216"/>
          </a:xfrm>
          <a:prstGeom prst="flowChartDocumen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707AB6-6190-7C80-4681-4F17A435045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alphaModFix amt="85000"/>
          </a:blip>
          <a:stretch>
            <a:fillRect/>
          </a:stretch>
        </p:blipFill>
        <p:spPr>
          <a:xfrm>
            <a:off x="7800739" y="288681"/>
            <a:ext cx="1089844" cy="2983149"/>
          </a:xfrm>
          <a:prstGeom prst="rect">
            <a:avLst/>
          </a:prstGeom>
        </p:spPr>
      </p:pic>
      <p:pic>
        <p:nvPicPr>
          <p:cNvPr id="11" name="Picture 10" descr="Profi - Schere &quot;Finny Alpha&quot;">
            <a:extLst>
              <a:ext uri="{FF2B5EF4-FFF2-40B4-BE49-F238E27FC236}">
                <a16:creationId xmlns:a16="http://schemas.microsoft.com/office/drawing/2014/main" id="{938297CE-6160-40F0-BA3C-85B56159415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06" t="18242" r="6155" b="18242"/>
          <a:stretch>
            <a:fillRect/>
          </a:stretch>
        </p:blipFill>
        <p:spPr>
          <a:xfrm>
            <a:off x="11176058" y="4239639"/>
            <a:ext cx="810637" cy="546205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CDAFAAF-7761-00F6-2211-ABA306722B05}"/>
              </a:ext>
            </a:extLst>
          </p:cNvPr>
          <p:cNvSpPr/>
          <p:nvPr/>
        </p:nvSpPr>
        <p:spPr>
          <a:xfrm>
            <a:off x="8093413" y="4409872"/>
            <a:ext cx="2996119" cy="1407798"/>
          </a:xfrm>
          <a:custGeom>
            <a:avLst/>
            <a:gdLst>
              <a:gd name="csX0" fmla="*/ 2996119 w 2996119"/>
              <a:gd name="csY0" fmla="*/ 6485 h 1407798"/>
              <a:gd name="csX1" fmla="*/ 2671864 w 2996119"/>
              <a:gd name="csY1" fmla="*/ 6485 h 1407798"/>
              <a:gd name="csX2" fmla="*/ 2529191 w 2996119"/>
              <a:gd name="csY2" fmla="*/ 0 h 1407798"/>
              <a:gd name="csX3" fmla="*/ 2308698 w 2996119"/>
              <a:gd name="csY3" fmla="*/ 6485 h 1407798"/>
              <a:gd name="csX4" fmla="*/ 2250332 w 2996119"/>
              <a:gd name="csY4" fmla="*/ 25941 h 1407798"/>
              <a:gd name="csX5" fmla="*/ 2211421 w 2996119"/>
              <a:gd name="csY5" fmla="*/ 32426 h 1407798"/>
              <a:gd name="csX6" fmla="*/ 2178996 w 2996119"/>
              <a:gd name="csY6" fmla="*/ 45396 h 1407798"/>
              <a:gd name="csX7" fmla="*/ 2101174 w 2996119"/>
              <a:gd name="csY7" fmla="*/ 77822 h 1407798"/>
              <a:gd name="csX8" fmla="*/ 2016868 w 2996119"/>
              <a:gd name="csY8" fmla="*/ 136188 h 1407798"/>
              <a:gd name="csX9" fmla="*/ 1977957 w 2996119"/>
              <a:gd name="csY9" fmla="*/ 155643 h 1407798"/>
              <a:gd name="csX10" fmla="*/ 1958502 w 2996119"/>
              <a:gd name="csY10" fmla="*/ 162128 h 1407798"/>
              <a:gd name="csX11" fmla="*/ 1926076 w 2996119"/>
              <a:gd name="csY11" fmla="*/ 181583 h 1407798"/>
              <a:gd name="csX12" fmla="*/ 1880681 w 2996119"/>
              <a:gd name="csY12" fmla="*/ 201039 h 1407798"/>
              <a:gd name="csX13" fmla="*/ 1828800 w 2996119"/>
              <a:gd name="csY13" fmla="*/ 239949 h 1407798"/>
              <a:gd name="csX14" fmla="*/ 1776919 w 2996119"/>
              <a:gd name="csY14" fmla="*/ 265890 h 1407798"/>
              <a:gd name="csX15" fmla="*/ 1757464 w 2996119"/>
              <a:gd name="csY15" fmla="*/ 285345 h 1407798"/>
              <a:gd name="csX16" fmla="*/ 1725038 w 2996119"/>
              <a:gd name="csY16" fmla="*/ 311285 h 1407798"/>
              <a:gd name="csX17" fmla="*/ 1679642 w 2996119"/>
              <a:gd name="csY17" fmla="*/ 330741 h 1407798"/>
              <a:gd name="csX18" fmla="*/ 1621276 w 2996119"/>
              <a:gd name="csY18" fmla="*/ 376137 h 1407798"/>
              <a:gd name="csX19" fmla="*/ 1588851 w 2996119"/>
              <a:gd name="csY19" fmla="*/ 395592 h 1407798"/>
              <a:gd name="csX20" fmla="*/ 1562910 w 2996119"/>
              <a:gd name="csY20" fmla="*/ 421532 h 1407798"/>
              <a:gd name="csX21" fmla="*/ 1485089 w 2996119"/>
              <a:gd name="csY21" fmla="*/ 466928 h 1407798"/>
              <a:gd name="csX22" fmla="*/ 1381327 w 2996119"/>
              <a:gd name="csY22" fmla="*/ 538264 h 1407798"/>
              <a:gd name="csX23" fmla="*/ 1290536 w 2996119"/>
              <a:gd name="csY23" fmla="*/ 596630 h 1407798"/>
              <a:gd name="csX24" fmla="*/ 1251625 w 2996119"/>
              <a:gd name="csY24" fmla="*/ 622571 h 1407798"/>
              <a:gd name="csX25" fmla="*/ 1206230 w 2996119"/>
              <a:gd name="csY25" fmla="*/ 648511 h 1407798"/>
              <a:gd name="csX26" fmla="*/ 1134893 w 2996119"/>
              <a:gd name="csY26" fmla="*/ 719847 h 1407798"/>
              <a:gd name="csX27" fmla="*/ 1050587 w 2996119"/>
              <a:gd name="csY27" fmla="*/ 791183 h 1407798"/>
              <a:gd name="csX28" fmla="*/ 1031132 w 2996119"/>
              <a:gd name="csY28" fmla="*/ 810639 h 1407798"/>
              <a:gd name="csX29" fmla="*/ 1011676 w 2996119"/>
              <a:gd name="csY29" fmla="*/ 836579 h 1407798"/>
              <a:gd name="csX30" fmla="*/ 992221 w 2996119"/>
              <a:gd name="csY30" fmla="*/ 869005 h 1407798"/>
              <a:gd name="csX31" fmla="*/ 959796 w 2996119"/>
              <a:gd name="csY31" fmla="*/ 888460 h 1407798"/>
              <a:gd name="csX32" fmla="*/ 907915 w 2996119"/>
              <a:gd name="csY32" fmla="*/ 953311 h 1407798"/>
              <a:gd name="csX33" fmla="*/ 894944 w 2996119"/>
              <a:gd name="csY33" fmla="*/ 966281 h 1407798"/>
              <a:gd name="csX34" fmla="*/ 843064 w 2996119"/>
              <a:gd name="csY34" fmla="*/ 1024647 h 1407798"/>
              <a:gd name="csX35" fmla="*/ 817123 w 2996119"/>
              <a:gd name="csY35" fmla="*/ 1037617 h 1407798"/>
              <a:gd name="csX36" fmla="*/ 778213 w 2996119"/>
              <a:gd name="csY36" fmla="*/ 1070043 h 1407798"/>
              <a:gd name="csX37" fmla="*/ 739302 w 2996119"/>
              <a:gd name="csY37" fmla="*/ 1089498 h 1407798"/>
              <a:gd name="csX38" fmla="*/ 661481 w 2996119"/>
              <a:gd name="csY38" fmla="*/ 1141379 h 1407798"/>
              <a:gd name="csX39" fmla="*/ 603115 w 2996119"/>
              <a:gd name="csY39" fmla="*/ 1160834 h 1407798"/>
              <a:gd name="csX40" fmla="*/ 551234 w 2996119"/>
              <a:gd name="csY40" fmla="*/ 1193260 h 1407798"/>
              <a:gd name="csX41" fmla="*/ 518808 w 2996119"/>
              <a:gd name="csY41" fmla="*/ 1206230 h 1407798"/>
              <a:gd name="csX42" fmla="*/ 453957 w 2996119"/>
              <a:gd name="csY42" fmla="*/ 1238656 h 1407798"/>
              <a:gd name="csX43" fmla="*/ 428017 w 2996119"/>
              <a:gd name="csY43" fmla="*/ 1251626 h 1407798"/>
              <a:gd name="csX44" fmla="*/ 369651 w 2996119"/>
              <a:gd name="csY44" fmla="*/ 1290537 h 1407798"/>
              <a:gd name="csX45" fmla="*/ 324255 w 2996119"/>
              <a:gd name="csY45" fmla="*/ 1322962 h 1407798"/>
              <a:gd name="csX46" fmla="*/ 252919 w 2996119"/>
              <a:gd name="csY46" fmla="*/ 1355388 h 1407798"/>
              <a:gd name="csX47" fmla="*/ 194553 w 2996119"/>
              <a:gd name="csY47" fmla="*/ 1381328 h 1407798"/>
              <a:gd name="csX48" fmla="*/ 90791 w 2996119"/>
              <a:gd name="csY48" fmla="*/ 1394298 h 1407798"/>
              <a:gd name="csX49" fmla="*/ 58366 w 2996119"/>
              <a:gd name="csY49" fmla="*/ 1400783 h 1407798"/>
              <a:gd name="csX50" fmla="*/ 32425 w 2996119"/>
              <a:gd name="csY50" fmla="*/ 1407268 h 1407798"/>
              <a:gd name="csX51" fmla="*/ 0 w 2996119"/>
              <a:gd name="csY51" fmla="*/ 1407268 h 140779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</a:cxnLst>
            <a:rect l="l" t="t" r="r" b="b"/>
            <a:pathLst>
              <a:path w="2996119" h="1407798">
                <a:moveTo>
                  <a:pt x="2996119" y="6485"/>
                </a:moveTo>
                <a:cubicBezTo>
                  <a:pt x="2869421" y="31828"/>
                  <a:pt x="2964665" y="15226"/>
                  <a:pt x="2671864" y="6485"/>
                </a:cubicBezTo>
                <a:cubicBezTo>
                  <a:pt x="2624278" y="5064"/>
                  <a:pt x="2576749" y="2162"/>
                  <a:pt x="2529191" y="0"/>
                </a:cubicBezTo>
                <a:cubicBezTo>
                  <a:pt x="2455693" y="2162"/>
                  <a:pt x="2381911" y="-326"/>
                  <a:pt x="2308698" y="6485"/>
                </a:cubicBezTo>
                <a:cubicBezTo>
                  <a:pt x="2288278" y="8385"/>
                  <a:pt x="2270561" y="22570"/>
                  <a:pt x="2250332" y="25941"/>
                </a:cubicBezTo>
                <a:lnTo>
                  <a:pt x="2211421" y="32426"/>
                </a:lnTo>
                <a:cubicBezTo>
                  <a:pt x="2200613" y="36749"/>
                  <a:pt x="2189936" y="41418"/>
                  <a:pt x="2178996" y="45396"/>
                </a:cubicBezTo>
                <a:cubicBezTo>
                  <a:pt x="2144580" y="57911"/>
                  <a:pt x="2132954" y="57598"/>
                  <a:pt x="2101174" y="77822"/>
                </a:cubicBezTo>
                <a:cubicBezTo>
                  <a:pt x="2034396" y="120318"/>
                  <a:pt x="2107639" y="90804"/>
                  <a:pt x="2016868" y="136188"/>
                </a:cubicBezTo>
                <a:cubicBezTo>
                  <a:pt x="2003898" y="142673"/>
                  <a:pt x="1991208" y="149754"/>
                  <a:pt x="1977957" y="155643"/>
                </a:cubicBezTo>
                <a:cubicBezTo>
                  <a:pt x="1971710" y="158419"/>
                  <a:pt x="1964616" y="159071"/>
                  <a:pt x="1958502" y="162128"/>
                </a:cubicBezTo>
                <a:cubicBezTo>
                  <a:pt x="1947228" y="167765"/>
                  <a:pt x="1937350" y="175946"/>
                  <a:pt x="1926076" y="181583"/>
                </a:cubicBezTo>
                <a:cubicBezTo>
                  <a:pt x="1911351" y="188946"/>
                  <a:pt x="1894798" y="192569"/>
                  <a:pt x="1880681" y="201039"/>
                </a:cubicBezTo>
                <a:cubicBezTo>
                  <a:pt x="1862145" y="212161"/>
                  <a:pt x="1847131" y="228492"/>
                  <a:pt x="1828800" y="239949"/>
                </a:cubicBezTo>
                <a:cubicBezTo>
                  <a:pt x="1812404" y="250196"/>
                  <a:pt x="1793231" y="255509"/>
                  <a:pt x="1776919" y="265890"/>
                </a:cubicBezTo>
                <a:cubicBezTo>
                  <a:pt x="1769182" y="270814"/>
                  <a:pt x="1764366" y="279306"/>
                  <a:pt x="1757464" y="285345"/>
                </a:cubicBezTo>
                <a:cubicBezTo>
                  <a:pt x="1747047" y="294460"/>
                  <a:pt x="1736994" y="304311"/>
                  <a:pt x="1725038" y="311285"/>
                </a:cubicBezTo>
                <a:cubicBezTo>
                  <a:pt x="1710817" y="319580"/>
                  <a:pt x="1694774" y="324256"/>
                  <a:pt x="1679642" y="330741"/>
                </a:cubicBezTo>
                <a:cubicBezTo>
                  <a:pt x="1651446" y="358937"/>
                  <a:pt x="1663939" y="348988"/>
                  <a:pt x="1621276" y="376137"/>
                </a:cubicBezTo>
                <a:cubicBezTo>
                  <a:pt x="1610642" y="382904"/>
                  <a:pt x="1598801" y="387854"/>
                  <a:pt x="1588851" y="395592"/>
                </a:cubicBezTo>
                <a:cubicBezTo>
                  <a:pt x="1579198" y="403099"/>
                  <a:pt x="1572374" y="413788"/>
                  <a:pt x="1562910" y="421532"/>
                </a:cubicBezTo>
                <a:cubicBezTo>
                  <a:pt x="1521671" y="455273"/>
                  <a:pt x="1526249" y="450465"/>
                  <a:pt x="1485089" y="466928"/>
                </a:cubicBezTo>
                <a:cubicBezTo>
                  <a:pt x="1431915" y="520102"/>
                  <a:pt x="1484444" y="471974"/>
                  <a:pt x="1381327" y="538264"/>
                </a:cubicBezTo>
                <a:lnTo>
                  <a:pt x="1290536" y="596630"/>
                </a:lnTo>
                <a:cubicBezTo>
                  <a:pt x="1277466" y="605126"/>
                  <a:pt x="1265160" y="614837"/>
                  <a:pt x="1251625" y="622571"/>
                </a:cubicBezTo>
                <a:cubicBezTo>
                  <a:pt x="1236493" y="631218"/>
                  <a:pt x="1220559" y="638591"/>
                  <a:pt x="1206230" y="648511"/>
                </a:cubicBezTo>
                <a:cubicBezTo>
                  <a:pt x="1139550" y="694674"/>
                  <a:pt x="1192927" y="665038"/>
                  <a:pt x="1134893" y="719847"/>
                </a:cubicBezTo>
                <a:cubicBezTo>
                  <a:pt x="1108130" y="745123"/>
                  <a:pt x="1076617" y="765152"/>
                  <a:pt x="1050587" y="791183"/>
                </a:cubicBezTo>
                <a:cubicBezTo>
                  <a:pt x="1044102" y="797668"/>
                  <a:pt x="1037101" y="803676"/>
                  <a:pt x="1031132" y="810639"/>
                </a:cubicBezTo>
                <a:cubicBezTo>
                  <a:pt x="1024098" y="818845"/>
                  <a:pt x="1017672" y="827586"/>
                  <a:pt x="1011676" y="836579"/>
                </a:cubicBezTo>
                <a:cubicBezTo>
                  <a:pt x="1004684" y="847067"/>
                  <a:pt x="1001134" y="860092"/>
                  <a:pt x="992221" y="869005"/>
                </a:cubicBezTo>
                <a:cubicBezTo>
                  <a:pt x="983308" y="877918"/>
                  <a:pt x="970604" y="881975"/>
                  <a:pt x="959796" y="888460"/>
                </a:cubicBezTo>
                <a:cubicBezTo>
                  <a:pt x="942502" y="910077"/>
                  <a:pt x="927491" y="933737"/>
                  <a:pt x="907915" y="953311"/>
                </a:cubicBezTo>
                <a:cubicBezTo>
                  <a:pt x="903591" y="957634"/>
                  <a:pt x="898923" y="961639"/>
                  <a:pt x="894944" y="966281"/>
                </a:cubicBezTo>
                <a:cubicBezTo>
                  <a:pt x="878912" y="984985"/>
                  <a:pt x="863290" y="1009478"/>
                  <a:pt x="843064" y="1024647"/>
                </a:cubicBezTo>
                <a:cubicBezTo>
                  <a:pt x="835330" y="1030447"/>
                  <a:pt x="825043" y="1032073"/>
                  <a:pt x="817123" y="1037617"/>
                </a:cubicBezTo>
                <a:cubicBezTo>
                  <a:pt x="803292" y="1047299"/>
                  <a:pt x="792261" y="1060678"/>
                  <a:pt x="778213" y="1070043"/>
                </a:cubicBezTo>
                <a:cubicBezTo>
                  <a:pt x="766147" y="1078087"/>
                  <a:pt x="751676" y="1081936"/>
                  <a:pt x="739302" y="1089498"/>
                </a:cubicBezTo>
                <a:cubicBezTo>
                  <a:pt x="712700" y="1105755"/>
                  <a:pt x="691058" y="1131520"/>
                  <a:pt x="661481" y="1141379"/>
                </a:cubicBezTo>
                <a:cubicBezTo>
                  <a:pt x="642026" y="1147864"/>
                  <a:pt x="621965" y="1152756"/>
                  <a:pt x="603115" y="1160834"/>
                </a:cubicBezTo>
                <a:cubicBezTo>
                  <a:pt x="544870" y="1185796"/>
                  <a:pt x="593009" y="1172373"/>
                  <a:pt x="551234" y="1193260"/>
                </a:cubicBezTo>
                <a:cubicBezTo>
                  <a:pt x="540822" y="1198466"/>
                  <a:pt x="529357" y="1201307"/>
                  <a:pt x="518808" y="1206230"/>
                </a:cubicBezTo>
                <a:cubicBezTo>
                  <a:pt x="496907" y="1216451"/>
                  <a:pt x="475574" y="1227847"/>
                  <a:pt x="453957" y="1238656"/>
                </a:cubicBezTo>
                <a:cubicBezTo>
                  <a:pt x="445310" y="1242979"/>
                  <a:pt x="435566" y="1245587"/>
                  <a:pt x="428017" y="1251626"/>
                </a:cubicBezTo>
                <a:cubicBezTo>
                  <a:pt x="342323" y="1320179"/>
                  <a:pt x="439903" y="1245831"/>
                  <a:pt x="369651" y="1290537"/>
                </a:cubicBezTo>
                <a:cubicBezTo>
                  <a:pt x="353963" y="1300521"/>
                  <a:pt x="340092" y="1313216"/>
                  <a:pt x="324255" y="1322962"/>
                </a:cubicBezTo>
                <a:cubicBezTo>
                  <a:pt x="274718" y="1353445"/>
                  <a:pt x="298979" y="1332357"/>
                  <a:pt x="252919" y="1355388"/>
                </a:cubicBezTo>
                <a:cubicBezTo>
                  <a:pt x="210337" y="1376680"/>
                  <a:pt x="261472" y="1364599"/>
                  <a:pt x="194553" y="1381328"/>
                </a:cubicBezTo>
                <a:cubicBezTo>
                  <a:pt x="167735" y="1388032"/>
                  <a:pt x="113341" y="1392043"/>
                  <a:pt x="90791" y="1394298"/>
                </a:cubicBezTo>
                <a:cubicBezTo>
                  <a:pt x="79983" y="1396460"/>
                  <a:pt x="69126" y="1398392"/>
                  <a:pt x="58366" y="1400783"/>
                </a:cubicBezTo>
                <a:cubicBezTo>
                  <a:pt x="49665" y="1402716"/>
                  <a:pt x="41284" y="1406284"/>
                  <a:pt x="32425" y="1407268"/>
                </a:cubicBezTo>
                <a:cubicBezTo>
                  <a:pt x="21683" y="1408462"/>
                  <a:pt x="10808" y="1407268"/>
                  <a:pt x="0" y="140726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D019D9B-1BAF-DD4A-7958-DE9F870E3F8A}"/>
              </a:ext>
            </a:extLst>
          </p:cNvPr>
          <p:cNvSpPr/>
          <p:nvPr/>
        </p:nvSpPr>
        <p:spPr>
          <a:xfrm>
            <a:off x="5583677" y="4552545"/>
            <a:ext cx="2385211" cy="1472119"/>
          </a:xfrm>
          <a:custGeom>
            <a:avLst/>
            <a:gdLst>
              <a:gd name="csX0" fmla="*/ 0 w 2385211"/>
              <a:gd name="csY0" fmla="*/ 0 h 1472119"/>
              <a:gd name="csX1" fmla="*/ 6485 w 2385211"/>
              <a:gd name="csY1" fmla="*/ 32425 h 1472119"/>
              <a:gd name="csX2" fmla="*/ 19455 w 2385211"/>
              <a:gd name="csY2" fmla="*/ 77821 h 1472119"/>
              <a:gd name="csX3" fmla="*/ 25940 w 2385211"/>
              <a:gd name="csY3" fmla="*/ 123217 h 1472119"/>
              <a:gd name="csX4" fmla="*/ 32425 w 2385211"/>
              <a:gd name="csY4" fmla="*/ 155642 h 1472119"/>
              <a:gd name="csX5" fmla="*/ 38910 w 2385211"/>
              <a:gd name="csY5" fmla="*/ 220493 h 1472119"/>
              <a:gd name="csX6" fmla="*/ 45395 w 2385211"/>
              <a:gd name="csY6" fmla="*/ 298315 h 1472119"/>
              <a:gd name="csX7" fmla="*/ 58366 w 2385211"/>
              <a:gd name="csY7" fmla="*/ 337225 h 1472119"/>
              <a:gd name="csX8" fmla="*/ 77821 w 2385211"/>
              <a:gd name="csY8" fmla="*/ 408561 h 1472119"/>
              <a:gd name="csX9" fmla="*/ 90791 w 2385211"/>
              <a:gd name="csY9" fmla="*/ 428017 h 1472119"/>
              <a:gd name="csX10" fmla="*/ 123217 w 2385211"/>
              <a:gd name="csY10" fmla="*/ 486383 h 1472119"/>
              <a:gd name="csX11" fmla="*/ 155642 w 2385211"/>
              <a:gd name="csY11" fmla="*/ 531778 h 1472119"/>
              <a:gd name="csX12" fmla="*/ 181583 w 2385211"/>
              <a:gd name="csY12" fmla="*/ 583659 h 1472119"/>
              <a:gd name="csX13" fmla="*/ 201038 w 2385211"/>
              <a:gd name="csY13" fmla="*/ 609600 h 1472119"/>
              <a:gd name="csX14" fmla="*/ 214008 w 2385211"/>
              <a:gd name="csY14" fmla="*/ 629055 h 1472119"/>
              <a:gd name="csX15" fmla="*/ 233463 w 2385211"/>
              <a:gd name="csY15" fmla="*/ 642025 h 1472119"/>
              <a:gd name="csX16" fmla="*/ 278859 w 2385211"/>
              <a:gd name="csY16" fmla="*/ 687421 h 1472119"/>
              <a:gd name="csX17" fmla="*/ 311285 w 2385211"/>
              <a:gd name="csY17" fmla="*/ 719846 h 1472119"/>
              <a:gd name="csX18" fmla="*/ 337225 w 2385211"/>
              <a:gd name="csY18" fmla="*/ 752272 h 1472119"/>
              <a:gd name="csX19" fmla="*/ 440987 w 2385211"/>
              <a:gd name="csY19" fmla="*/ 830093 h 1472119"/>
              <a:gd name="csX20" fmla="*/ 583659 w 2385211"/>
              <a:gd name="csY20" fmla="*/ 946825 h 1472119"/>
              <a:gd name="csX21" fmla="*/ 635540 w 2385211"/>
              <a:gd name="csY21" fmla="*/ 985736 h 1472119"/>
              <a:gd name="csX22" fmla="*/ 654995 w 2385211"/>
              <a:gd name="csY22" fmla="*/ 1005191 h 1472119"/>
              <a:gd name="csX23" fmla="*/ 687421 w 2385211"/>
              <a:gd name="csY23" fmla="*/ 1024646 h 1472119"/>
              <a:gd name="csX24" fmla="*/ 719846 w 2385211"/>
              <a:gd name="csY24" fmla="*/ 1057072 h 1472119"/>
              <a:gd name="csX25" fmla="*/ 784697 w 2385211"/>
              <a:gd name="csY25" fmla="*/ 1089498 h 1472119"/>
              <a:gd name="csX26" fmla="*/ 797668 w 2385211"/>
              <a:gd name="csY26" fmla="*/ 1108953 h 1472119"/>
              <a:gd name="csX27" fmla="*/ 862519 w 2385211"/>
              <a:gd name="csY27" fmla="*/ 1154349 h 1472119"/>
              <a:gd name="csX28" fmla="*/ 992221 w 2385211"/>
              <a:gd name="csY28" fmla="*/ 1232170 h 1472119"/>
              <a:gd name="csX29" fmla="*/ 1083012 w 2385211"/>
              <a:gd name="csY29" fmla="*/ 1290536 h 1472119"/>
              <a:gd name="csX30" fmla="*/ 1238655 w 2385211"/>
              <a:gd name="csY30" fmla="*/ 1348902 h 1472119"/>
              <a:gd name="csX31" fmla="*/ 1290536 w 2385211"/>
              <a:gd name="csY31" fmla="*/ 1361872 h 1472119"/>
              <a:gd name="csX32" fmla="*/ 1335932 w 2385211"/>
              <a:gd name="csY32" fmla="*/ 1374842 h 1472119"/>
              <a:gd name="csX33" fmla="*/ 1361872 w 2385211"/>
              <a:gd name="csY33" fmla="*/ 1381327 h 1472119"/>
              <a:gd name="csX34" fmla="*/ 1478604 w 2385211"/>
              <a:gd name="csY34" fmla="*/ 1407268 h 1472119"/>
              <a:gd name="csX35" fmla="*/ 1731523 w 2385211"/>
              <a:gd name="csY35" fmla="*/ 1439693 h 1472119"/>
              <a:gd name="csX36" fmla="*/ 1809344 w 2385211"/>
              <a:gd name="csY36" fmla="*/ 1452664 h 1472119"/>
              <a:gd name="csX37" fmla="*/ 1861225 w 2385211"/>
              <a:gd name="csY37" fmla="*/ 1459149 h 1472119"/>
              <a:gd name="csX38" fmla="*/ 1926076 w 2385211"/>
              <a:gd name="csY38" fmla="*/ 1472119 h 1472119"/>
              <a:gd name="csX39" fmla="*/ 2107659 w 2385211"/>
              <a:gd name="csY39" fmla="*/ 1465634 h 1472119"/>
              <a:gd name="csX40" fmla="*/ 2191966 w 2385211"/>
              <a:gd name="csY40" fmla="*/ 1446178 h 1472119"/>
              <a:gd name="csX41" fmla="*/ 2237361 w 2385211"/>
              <a:gd name="csY41" fmla="*/ 1439693 h 1472119"/>
              <a:gd name="csX42" fmla="*/ 2315183 w 2385211"/>
              <a:gd name="csY42" fmla="*/ 1426723 h 1472119"/>
              <a:gd name="csX43" fmla="*/ 2367063 w 2385211"/>
              <a:gd name="csY43" fmla="*/ 1407268 h 14721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385211" h="1472119">
                <a:moveTo>
                  <a:pt x="0" y="0"/>
                </a:moveTo>
                <a:cubicBezTo>
                  <a:pt x="2162" y="10808"/>
                  <a:pt x="3812" y="21732"/>
                  <a:pt x="6485" y="32425"/>
                </a:cubicBezTo>
                <a:cubicBezTo>
                  <a:pt x="10302" y="47693"/>
                  <a:pt x="16158" y="62433"/>
                  <a:pt x="19455" y="77821"/>
                </a:cubicBezTo>
                <a:cubicBezTo>
                  <a:pt x="22658" y="92767"/>
                  <a:pt x="23427" y="108139"/>
                  <a:pt x="25940" y="123217"/>
                </a:cubicBezTo>
                <a:cubicBezTo>
                  <a:pt x="27752" y="134089"/>
                  <a:pt x="30263" y="144834"/>
                  <a:pt x="32425" y="155642"/>
                </a:cubicBezTo>
                <a:cubicBezTo>
                  <a:pt x="34587" y="177259"/>
                  <a:pt x="36943" y="198857"/>
                  <a:pt x="38910" y="220493"/>
                </a:cubicBezTo>
                <a:cubicBezTo>
                  <a:pt x="41267" y="246417"/>
                  <a:pt x="41115" y="272639"/>
                  <a:pt x="45395" y="298315"/>
                </a:cubicBezTo>
                <a:cubicBezTo>
                  <a:pt x="47643" y="311801"/>
                  <a:pt x="54042" y="324255"/>
                  <a:pt x="58366" y="337225"/>
                </a:cubicBezTo>
                <a:cubicBezTo>
                  <a:pt x="64244" y="372495"/>
                  <a:pt x="62199" y="377316"/>
                  <a:pt x="77821" y="408561"/>
                </a:cubicBezTo>
                <a:cubicBezTo>
                  <a:pt x="81307" y="415532"/>
                  <a:pt x="87305" y="421046"/>
                  <a:pt x="90791" y="428017"/>
                </a:cubicBezTo>
                <a:cubicBezTo>
                  <a:pt x="120511" y="487459"/>
                  <a:pt x="84951" y="435362"/>
                  <a:pt x="123217" y="486383"/>
                </a:cubicBezTo>
                <a:cubicBezTo>
                  <a:pt x="136073" y="537808"/>
                  <a:pt x="118024" y="488786"/>
                  <a:pt x="155642" y="531778"/>
                </a:cubicBezTo>
                <a:cubicBezTo>
                  <a:pt x="198539" y="580804"/>
                  <a:pt x="160305" y="546423"/>
                  <a:pt x="181583" y="583659"/>
                </a:cubicBezTo>
                <a:cubicBezTo>
                  <a:pt x="186946" y="593043"/>
                  <a:pt x="194756" y="600805"/>
                  <a:pt x="201038" y="609600"/>
                </a:cubicBezTo>
                <a:cubicBezTo>
                  <a:pt x="205568" y="615942"/>
                  <a:pt x="208497" y="623544"/>
                  <a:pt x="214008" y="629055"/>
                </a:cubicBezTo>
                <a:cubicBezTo>
                  <a:pt x="219519" y="634566"/>
                  <a:pt x="227670" y="636811"/>
                  <a:pt x="233463" y="642025"/>
                </a:cubicBezTo>
                <a:cubicBezTo>
                  <a:pt x="249369" y="656341"/>
                  <a:pt x="263727" y="672289"/>
                  <a:pt x="278859" y="687421"/>
                </a:cubicBezTo>
                <a:cubicBezTo>
                  <a:pt x="289668" y="698229"/>
                  <a:pt x="301736" y="707910"/>
                  <a:pt x="311285" y="719846"/>
                </a:cubicBezTo>
                <a:cubicBezTo>
                  <a:pt x="319932" y="730655"/>
                  <a:pt x="326678" y="743307"/>
                  <a:pt x="337225" y="752272"/>
                </a:cubicBezTo>
                <a:cubicBezTo>
                  <a:pt x="370167" y="780273"/>
                  <a:pt x="410416" y="799521"/>
                  <a:pt x="440987" y="830093"/>
                </a:cubicBezTo>
                <a:cubicBezTo>
                  <a:pt x="505332" y="894440"/>
                  <a:pt x="463668" y="855632"/>
                  <a:pt x="583659" y="946825"/>
                </a:cubicBezTo>
                <a:cubicBezTo>
                  <a:pt x="600870" y="959905"/>
                  <a:pt x="620254" y="970450"/>
                  <a:pt x="635540" y="985736"/>
                </a:cubicBezTo>
                <a:cubicBezTo>
                  <a:pt x="642025" y="992221"/>
                  <a:pt x="647658" y="999688"/>
                  <a:pt x="654995" y="1005191"/>
                </a:cubicBezTo>
                <a:cubicBezTo>
                  <a:pt x="665079" y="1012754"/>
                  <a:pt x="677578" y="1016772"/>
                  <a:pt x="687421" y="1024646"/>
                </a:cubicBezTo>
                <a:cubicBezTo>
                  <a:pt x="699357" y="1034195"/>
                  <a:pt x="707128" y="1048593"/>
                  <a:pt x="719846" y="1057072"/>
                </a:cubicBezTo>
                <a:cubicBezTo>
                  <a:pt x="739955" y="1070479"/>
                  <a:pt x="763080" y="1078689"/>
                  <a:pt x="784697" y="1089498"/>
                </a:cubicBezTo>
                <a:cubicBezTo>
                  <a:pt x="789021" y="1095983"/>
                  <a:pt x="792157" y="1103442"/>
                  <a:pt x="797668" y="1108953"/>
                </a:cubicBezTo>
                <a:cubicBezTo>
                  <a:pt x="808005" y="1119290"/>
                  <a:pt x="855105" y="1149053"/>
                  <a:pt x="862519" y="1154349"/>
                </a:cubicBezTo>
                <a:cubicBezTo>
                  <a:pt x="997674" y="1250888"/>
                  <a:pt x="814469" y="1129620"/>
                  <a:pt x="992221" y="1232170"/>
                </a:cubicBezTo>
                <a:cubicBezTo>
                  <a:pt x="1023384" y="1250149"/>
                  <a:pt x="1048302" y="1281070"/>
                  <a:pt x="1083012" y="1290536"/>
                </a:cubicBezTo>
                <a:cubicBezTo>
                  <a:pt x="1247468" y="1335386"/>
                  <a:pt x="1052533" y="1277998"/>
                  <a:pt x="1238655" y="1348902"/>
                </a:cubicBezTo>
                <a:cubicBezTo>
                  <a:pt x="1255313" y="1355248"/>
                  <a:pt x="1273312" y="1357279"/>
                  <a:pt x="1290536" y="1361872"/>
                </a:cubicBezTo>
                <a:cubicBezTo>
                  <a:pt x="1305742" y="1365927"/>
                  <a:pt x="1320749" y="1370701"/>
                  <a:pt x="1335932" y="1374842"/>
                </a:cubicBezTo>
                <a:cubicBezTo>
                  <a:pt x="1344531" y="1377187"/>
                  <a:pt x="1353417" y="1378508"/>
                  <a:pt x="1361872" y="1381327"/>
                </a:cubicBezTo>
                <a:cubicBezTo>
                  <a:pt x="1446992" y="1409701"/>
                  <a:pt x="1380205" y="1397428"/>
                  <a:pt x="1478604" y="1407268"/>
                </a:cubicBezTo>
                <a:cubicBezTo>
                  <a:pt x="1621779" y="1448174"/>
                  <a:pt x="1371584" y="1379699"/>
                  <a:pt x="1731523" y="1439693"/>
                </a:cubicBezTo>
                <a:lnTo>
                  <a:pt x="1809344" y="1452664"/>
                </a:lnTo>
                <a:cubicBezTo>
                  <a:pt x="1826579" y="1455249"/>
                  <a:pt x="1844034" y="1456284"/>
                  <a:pt x="1861225" y="1459149"/>
                </a:cubicBezTo>
                <a:cubicBezTo>
                  <a:pt x="1882970" y="1462773"/>
                  <a:pt x="1904459" y="1467796"/>
                  <a:pt x="1926076" y="1472119"/>
                </a:cubicBezTo>
                <a:cubicBezTo>
                  <a:pt x="1986604" y="1469957"/>
                  <a:pt x="2047204" y="1469298"/>
                  <a:pt x="2107659" y="1465634"/>
                </a:cubicBezTo>
                <a:cubicBezTo>
                  <a:pt x="2121544" y="1464793"/>
                  <a:pt x="2187644" y="1447042"/>
                  <a:pt x="2191966" y="1446178"/>
                </a:cubicBezTo>
                <a:cubicBezTo>
                  <a:pt x="2206954" y="1443180"/>
                  <a:pt x="2222229" y="1441855"/>
                  <a:pt x="2237361" y="1439693"/>
                </a:cubicBezTo>
                <a:cubicBezTo>
                  <a:pt x="2298146" y="1419433"/>
                  <a:pt x="2184856" y="1455684"/>
                  <a:pt x="2315183" y="1426723"/>
                </a:cubicBezTo>
                <a:cubicBezTo>
                  <a:pt x="2405809" y="1406584"/>
                  <a:pt x="2390872" y="1407268"/>
                  <a:pt x="2367063" y="140726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35DBEDC-5AE5-62F8-312C-000050F9591E}"/>
              </a:ext>
            </a:extLst>
          </p:cNvPr>
          <p:cNvSpPr/>
          <p:nvPr/>
        </p:nvSpPr>
        <p:spPr>
          <a:xfrm>
            <a:off x="5959813" y="4137498"/>
            <a:ext cx="3294434" cy="402542"/>
          </a:xfrm>
          <a:custGeom>
            <a:avLst/>
            <a:gdLst>
              <a:gd name="csX0" fmla="*/ 0 w 3294434"/>
              <a:gd name="csY0" fmla="*/ 129702 h 402542"/>
              <a:gd name="csX1" fmla="*/ 84306 w 3294434"/>
              <a:gd name="csY1" fmla="*/ 110247 h 402542"/>
              <a:gd name="csX2" fmla="*/ 142672 w 3294434"/>
              <a:gd name="csY2" fmla="*/ 97276 h 402542"/>
              <a:gd name="csX3" fmla="*/ 214008 w 3294434"/>
              <a:gd name="csY3" fmla="*/ 84306 h 402542"/>
              <a:gd name="csX4" fmla="*/ 350196 w 3294434"/>
              <a:gd name="csY4" fmla="*/ 51881 h 402542"/>
              <a:gd name="csX5" fmla="*/ 395591 w 3294434"/>
              <a:gd name="csY5" fmla="*/ 32425 h 402542"/>
              <a:gd name="csX6" fmla="*/ 434502 w 3294434"/>
              <a:gd name="csY6" fmla="*/ 25940 h 402542"/>
              <a:gd name="csX7" fmla="*/ 596630 w 3294434"/>
              <a:gd name="csY7" fmla="*/ 6485 h 402542"/>
              <a:gd name="csX8" fmla="*/ 635540 w 3294434"/>
              <a:gd name="csY8" fmla="*/ 0 h 402542"/>
              <a:gd name="csX9" fmla="*/ 914400 w 3294434"/>
              <a:gd name="csY9" fmla="*/ 25940 h 402542"/>
              <a:gd name="csX10" fmla="*/ 1095983 w 3294434"/>
              <a:gd name="csY10" fmla="*/ 32425 h 402542"/>
              <a:gd name="csX11" fmla="*/ 1251625 w 3294434"/>
              <a:gd name="csY11" fmla="*/ 51881 h 402542"/>
              <a:gd name="csX12" fmla="*/ 1322961 w 3294434"/>
              <a:gd name="csY12" fmla="*/ 64851 h 402542"/>
              <a:gd name="csX13" fmla="*/ 1465634 w 3294434"/>
              <a:gd name="csY13" fmla="*/ 103762 h 402542"/>
              <a:gd name="csX14" fmla="*/ 1634247 w 3294434"/>
              <a:gd name="csY14" fmla="*/ 129702 h 402542"/>
              <a:gd name="csX15" fmla="*/ 1705583 w 3294434"/>
              <a:gd name="csY15" fmla="*/ 149157 h 402542"/>
              <a:gd name="csX16" fmla="*/ 1828800 w 3294434"/>
              <a:gd name="csY16" fmla="*/ 168613 h 402542"/>
              <a:gd name="csX17" fmla="*/ 1880681 w 3294434"/>
              <a:gd name="csY17" fmla="*/ 181583 h 402542"/>
              <a:gd name="csX18" fmla="*/ 1926076 w 3294434"/>
              <a:gd name="csY18" fmla="*/ 194553 h 402542"/>
              <a:gd name="csX19" fmla="*/ 2042808 w 3294434"/>
              <a:gd name="csY19" fmla="*/ 207523 h 402542"/>
              <a:gd name="csX20" fmla="*/ 2120630 w 3294434"/>
              <a:gd name="csY20" fmla="*/ 220493 h 402542"/>
              <a:gd name="csX21" fmla="*/ 2276272 w 3294434"/>
              <a:gd name="csY21" fmla="*/ 226979 h 402542"/>
              <a:gd name="csX22" fmla="*/ 2334638 w 3294434"/>
              <a:gd name="csY22" fmla="*/ 233464 h 402542"/>
              <a:gd name="csX23" fmla="*/ 2405974 w 3294434"/>
              <a:gd name="csY23" fmla="*/ 246434 h 402542"/>
              <a:gd name="csX24" fmla="*/ 2496766 w 3294434"/>
              <a:gd name="csY24" fmla="*/ 252919 h 402542"/>
              <a:gd name="csX25" fmla="*/ 2587557 w 3294434"/>
              <a:gd name="csY25" fmla="*/ 265889 h 402542"/>
              <a:gd name="csX26" fmla="*/ 2684834 w 3294434"/>
              <a:gd name="csY26" fmla="*/ 272374 h 402542"/>
              <a:gd name="csX27" fmla="*/ 2736715 w 3294434"/>
              <a:gd name="csY27" fmla="*/ 285345 h 402542"/>
              <a:gd name="csX28" fmla="*/ 2846961 w 3294434"/>
              <a:gd name="csY28" fmla="*/ 298315 h 402542"/>
              <a:gd name="csX29" fmla="*/ 2885872 w 3294434"/>
              <a:gd name="csY29" fmla="*/ 311285 h 402542"/>
              <a:gd name="csX30" fmla="*/ 3015574 w 3294434"/>
              <a:gd name="csY30" fmla="*/ 324255 h 402542"/>
              <a:gd name="csX31" fmla="*/ 3138791 w 3294434"/>
              <a:gd name="csY31" fmla="*/ 356681 h 402542"/>
              <a:gd name="csX32" fmla="*/ 3164732 w 3294434"/>
              <a:gd name="csY32" fmla="*/ 363166 h 402542"/>
              <a:gd name="csX33" fmla="*/ 3281464 w 3294434"/>
              <a:gd name="csY33" fmla="*/ 402076 h 402542"/>
              <a:gd name="csX34" fmla="*/ 3294434 w 3294434"/>
              <a:gd name="csY34" fmla="*/ 402076 h 40254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</a:cxnLst>
            <a:rect l="l" t="t" r="r" b="b"/>
            <a:pathLst>
              <a:path w="3294434" h="402542">
                <a:moveTo>
                  <a:pt x="0" y="129702"/>
                </a:moveTo>
                <a:cubicBezTo>
                  <a:pt x="94889" y="105980"/>
                  <a:pt x="14420" y="125223"/>
                  <a:pt x="84306" y="110247"/>
                </a:cubicBezTo>
                <a:cubicBezTo>
                  <a:pt x="103794" y="106071"/>
                  <a:pt x="123129" y="101185"/>
                  <a:pt x="142672" y="97276"/>
                </a:cubicBezTo>
                <a:cubicBezTo>
                  <a:pt x="166371" y="92536"/>
                  <a:pt x="190398" y="89471"/>
                  <a:pt x="214008" y="84306"/>
                </a:cubicBezTo>
                <a:cubicBezTo>
                  <a:pt x="259595" y="74334"/>
                  <a:pt x="307304" y="70264"/>
                  <a:pt x="350196" y="51881"/>
                </a:cubicBezTo>
                <a:cubicBezTo>
                  <a:pt x="365328" y="45396"/>
                  <a:pt x="379856" y="37267"/>
                  <a:pt x="395591" y="32425"/>
                </a:cubicBezTo>
                <a:cubicBezTo>
                  <a:pt x="408159" y="28558"/>
                  <a:pt x="421578" y="28363"/>
                  <a:pt x="434502" y="25940"/>
                </a:cubicBezTo>
                <a:cubicBezTo>
                  <a:pt x="541225" y="5930"/>
                  <a:pt x="462607" y="15420"/>
                  <a:pt x="596630" y="6485"/>
                </a:cubicBezTo>
                <a:cubicBezTo>
                  <a:pt x="609600" y="4323"/>
                  <a:pt x="622391" y="0"/>
                  <a:pt x="635540" y="0"/>
                </a:cubicBezTo>
                <a:cubicBezTo>
                  <a:pt x="726970" y="0"/>
                  <a:pt x="825232" y="22755"/>
                  <a:pt x="914400" y="25940"/>
                </a:cubicBezTo>
                <a:lnTo>
                  <a:pt x="1095983" y="32425"/>
                </a:lnTo>
                <a:cubicBezTo>
                  <a:pt x="1168447" y="39672"/>
                  <a:pt x="1171420" y="39048"/>
                  <a:pt x="1251625" y="51881"/>
                </a:cubicBezTo>
                <a:cubicBezTo>
                  <a:pt x="1275490" y="55699"/>
                  <a:pt x="1299473" y="59157"/>
                  <a:pt x="1322961" y="64851"/>
                </a:cubicBezTo>
                <a:cubicBezTo>
                  <a:pt x="1370868" y="76465"/>
                  <a:pt x="1416913" y="96267"/>
                  <a:pt x="1465634" y="103762"/>
                </a:cubicBezTo>
                <a:cubicBezTo>
                  <a:pt x="1521838" y="112409"/>
                  <a:pt x="1579385" y="114740"/>
                  <a:pt x="1634247" y="129702"/>
                </a:cubicBezTo>
                <a:cubicBezTo>
                  <a:pt x="1658026" y="136187"/>
                  <a:pt x="1681415" y="144323"/>
                  <a:pt x="1705583" y="149157"/>
                </a:cubicBezTo>
                <a:cubicBezTo>
                  <a:pt x="1746357" y="157312"/>
                  <a:pt x="1788460" y="158528"/>
                  <a:pt x="1828800" y="168613"/>
                </a:cubicBezTo>
                <a:lnTo>
                  <a:pt x="1880681" y="181583"/>
                </a:lnTo>
                <a:cubicBezTo>
                  <a:pt x="1895887" y="185638"/>
                  <a:pt x="1910536" y="192067"/>
                  <a:pt x="1926076" y="194553"/>
                </a:cubicBezTo>
                <a:cubicBezTo>
                  <a:pt x="1964734" y="200738"/>
                  <a:pt x="2004001" y="202349"/>
                  <a:pt x="2042808" y="207523"/>
                </a:cubicBezTo>
                <a:cubicBezTo>
                  <a:pt x="2068876" y="210999"/>
                  <a:pt x="2094422" y="218309"/>
                  <a:pt x="2120630" y="220493"/>
                </a:cubicBezTo>
                <a:cubicBezTo>
                  <a:pt x="2172376" y="224805"/>
                  <a:pt x="2224391" y="224817"/>
                  <a:pt x="2276272" y="226979"/>
                </a:cubicBezTo>
                <a:cubicBezTo>
                  <a:pt x="2295727" y="229141"/>
                  <a:pt x="2315280" y="230560"/>
                  <a:pt x="2334638" y="233464"/>
                </a:cubicBezTo>
                <a:cubicBezTo>
                  <a:pt x="2358539" y="237049"/>
                  <a:pt x="2381978" y="243554"/>
                  <a:pt x="2405974" y="246434"/>
                </a:cubicBezTo>
                <a:cubicBezTo>
                  <a:pt x="2436099" y="250049"/>
                  <a:pt x="2466502" y="250757"/>
                  <a:pt x="2496766" y="252919"/>
                </a:cubicBezTo>
                <a:cubicBezTo>
                  <a:pt x="2527030" y="257242"/>
                  <a:pt x="2557148" y="262743"/>
                  <a:pt x="2587557" y="265889"/>
                </a:cubicBezTo>
                <a:cubicBezTo>
                  <a:pt x="2619882" y="269233"/>
                  <a:pt x="2652609" y="268171"/>
                  <a:pt x="2684834" y="272374"/>
                </a:cubicBezTo>
                <a:cubicBezTo>
                  <a:pt x="2702510" y="274680"/>
                  <a:pt x="2719194" y="282060"/>
                  <a:pt x="2736715" y="285345"/>
                </a:cubicBezTo>
                <a:cubicBezTo>
                  <a:pt x="2749676" y="287775"/>
                  <a:pt x="2836803" y="297186"/>
                  <a:pt x="2846961" y="298315"/>
                </a:cubicBezTo>
                <a:cubicBezTo>
                  <a:pt x="2859931" y="302638"/>
                  <a:pt x="2872466" y="308604"/>
                  <a:pt x="2885872" y="311285"/>
                </a:cubicBezTo>
                <a:cubicBezTo>
                  <a:pt x="2901075" y="314326"/>
                  <a:pt x="3006337" y="323415"/>
                  <a:pt x="3015574" y="324255"/>
                </a:cubicBezTo>
                <a:cubicBezTo>
                  <a:pt x="3104240" y="341988"/>
                  <a:pt x="2964940" y="313220"/>
                  <a:pt x="3138791" y="356681"/>
                </a:cubicBezTo>
                <a:cubicBezTo>
                  <a:pt x="3147438" y="358843"/>
                  <a:pt x="3156276" y="360347"/>
                  <a:pt x="3164732" y="363166"/>
                </a:cubicBezTo>
                <a:cubicBezTo>
                  <a:pt x="3233724" y="386163"/>
                  <a:pt x="3203836" y="382669"/>
                  <a:pt x="3281464" y="402076"/>
                </a:cubicBezTo>
                <a:cubicBezTo>
                  <a:pt x="3285658" y="403125"/>
                  <a:pt x="3290111" y="402076"/>
                  <a:pt x="3294434" y="402076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2575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E6D6C-8235-CE59-DC17-3B0713E8D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Meister-Prüfung: Quadratur der Kreise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5D686-19FA-3C18-EBB1-8523C4F5B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7" y="1093305"/>
            <a:ext cx="4646047" cy="5220684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de-CH" dirty="0"/>
              <a:t>Wir brauchen zuerst eine Konstruktion von Kreisringen (siehe Bild)</a:t>
            </a:r>
          </a:p>
          <a:p>
            <a:pPr marL="342900" indent="-342900">
              <a:buAutoNum type="arabicPeriod"/>
            </a:pPr>
            <a:r>
              <a:rPr lang="de-CH" dirty="0"/>
              <a:t>Jetzt schneidet man nur </a:t>
            </a:r>
            <a:r>
              <a:rPr lang="de-CH" b="1" dirty="0"/>
              <a:t>einen Ring </a:t>
            </a:r>
            <a:r>
              <a:rPr lang="de-CH" dirty="0"/>
              <a:t>der Länge nach durch</a:t>
            </a:r>
            <a:br>
              <a:rPr lang="de-CH" dirty="0"/>
            </a:br>
            <a:r>
              <a:rPr lang="de-CH" dirty="0"/>
              <a:t>Was kriegt Ihr?</a:t>
            </a:r>
          </a:p>
          <a:p>
            <a:pPr>
              <a:tabLst>
                <a:tab pos="719138" algn="l"/>
              </a:tabLst>
            </a:pPr>
            <a:r>
              <a:rPr lang="de-CH" dirty="0"/>
              <a:t>	Richtig, Handschellen 😉</a:t>
            </a:r>
          </a:p>
          <a:p>
            <a:endParaRPr lang="de-CH" dirty="0"/>
          </a:p>
          <a:p>
            <a:pPr marL="357188" indent="-357188">
              <a:buAutoNum type="arabicPeriod" startAt="3"/>
            </a:pPr>
            <a:r>
              <a:rPr lang="de-CH" dirty="0"/>
              <a:t>Jetzt schneidet den Steg zwischen den beiden Ringen der Länge nach durch</a:t>
            </a:r>
            <a:br>
              <a:rPr lang="de-CH" dirty="0"/>
            </a:br>
            <a:r>
              <a:rPr lang="de-CH" dirty="0"/>
              <a:t>Was gibt das?</a:t>
            </a:r>
          </a:p>
          <a:p>
            <a:pPr>
              <a:tabLst>
                <a:tab pos="719138" algn="l"/>
              </a:tabLst>
            </a:pPr>
            <a:r>
              <a:rPr lang="de-CH" dirty="0"/>
              <a:t>	Richtig, die «</a:t>
            </a:r>
            <a:r>
              <a:rPr lang="de-CH" b="1" dirty="0"/>
              <a:t>Quadratur der Kreise</a:t>
            </a:r>
            <a:r>
              <a:rPr lang="de-CH" dirty="0"/>
              <a:t>»</a:t>
            </a:r>
          </a:p>
          <a:p>
            <a:endParaRPr lang="de-CH" dirty="0"/>
          </a:p>
          <a:p>
            <a:r>
              <a:rPr lang="de-CH" dirty="0"/>
              <a:t>Voilà, Problem der Quadratur gelöst 😁</a:t>
            </a:r>
          </a:p>
          <a:p>
            <a:endParaRPr lang="de-CH" dirty="0"/>
          </a:p>
          <a:p>
            <a:pPr marL="342900" indent="-342900">
              <a:buAutoNum type="arabicPeriod"/>
            </a:pPr>
            <a:endParaRPr lang="de-CH" dirty="0"/>
          </a:p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D9FFD-CB41-4E8F-F7A6-329469EA7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912072-CA13-C38B-9B26-B9EDA64B4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352" b="15092"/>
          <a:stretch>
            <a:fillRect/>
          </a:stretch>
        </p:blipFill>
        <p:spPr>
          <a:xfrm>
            <a:off x="5155666" y="867730"/>
            <a:ext cx="4238017" cy="2179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A30657-F1A4-49EE-AA19-F8BCC5C996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929" b="35255"/>
          <a:stretch>
            <a:fillRect/>
          </a:stretch>
        </p:blipFill>
        <p:spPr>
          <a:xfrm>
            <a:off x="5330756" y="2754550"/>
            <a:ext cx="6861244" cy="199741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491B5B9-CC67-D85B-7D35-9B731EAA0651}"/>
              </a:ext>
            </a:extLst>
          </p:cNvPr>
          <p:cNvCxnSpPr>
            <a:cxnSpLocks/>
          </p:cNvCxnSpPr>
          <p:nvPr/>
        </p:nvCxnSpPr>
        <p:spPr>
          <a:xfrm flipV="1">
            <a:off x="6407285" y="3968886"/>
            <a:ext cx="5106203" cy="1037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Profi - Schere &quot;Finny Alpha&quot;">
            <a:extLst>
              <a:ext uri="{FF2B5EF4-FFF2-40B4-BE49-F238E27FC236}">
                <a16:creationId xmlns:a16="http://schemas.microsoft.com/office/drawing/2014/main" id="{70CF4512-D938-10C6-227E-97119AD3C87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06" t="18242" r="6155" b="18242"/>
          <a:stretch>
            <a:fillRect/>
          </a:stretch>
        </p:blipFill>
        <p:spPr>
          <a:xfrm flipH="1">
            <a:off x="5765263" y="3785681"/>
            <a:ext cx="810637" cy="546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A94F8D-62C6-FE0E-E113-7C64C22ED8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722" y="4542422"/>
            <a:ext cx="3088587" cy="231557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52BF9D3-C067-34AC-8DFD-6024B13E122D}"/>
              </a:ext>
            </a:extLst>
          </p:cNvPr>
          <p:cNvSpPr/>
          <p:nvPr/>
        </p:nvSpPr>
        <p:spPr>
          <a:xfrm>
            <a:off x="9963388" y="1496820"/>
            <a:ext cx="1993146" cy="4409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8F1070-0F6C-25D8-AA87-A930BAF0064E}"/>
              </a:ext>
            </a:extLst>
          </p:cNvPr>
          <p:cNvSpPr/>
          <p:nvPr/>
        </p:nvSpPr>
        <p:spPr>
          <a:xfrm rot="16200000">
            <a:off x="9962656" y="1527182"/>
            <a:ext cx="1993146" cy="440988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F6AFF5-A495-C19B-066A-BF5F782C3C7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alphaModFix amt="85000"/>
          </a:blip>
          <a:stretch>
            <a:fillRect/>
          </a:stretch>
        </p:blipFill>
        <p:spPr>
          <a:xfrm rot="16200000">
            <a:off x="10052999" y="737093"/>
            <a:ext cx="740382" cy="2026593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5A129EB-13A5-79AE-B6A3-D94827C15BC1}"/>
              </a:ext>
            </a:extLst>
          </p:cNvPr>
          <p:cNvSpPr/>
          <p:nvPr/>
        </p:nvSpPr>
        <p:spPr>
          <a:xfrm>
            <a:off x="7129220" y="1245031"/>
            <a:ext cx="2128434" cy="1048718"/>
          </a:xfrm>
          <a:custGeom>
            <a:avLst/>
            <a:gdLst>
              <a:gd name="csX0" fmla="*/ 0 w 2128434"/>
              <a:gd name="csY0" fmla="*/ 129152 h 1048718"/>
              <a:gd name="csX1" fmla="*/ 46495 w 2128434"/>
              <a:gd name="csY1" fmla="*/ 113654 h 1048718"/>
              <a:gd name="csX2" fmla="*/ 82658 w 2128434"/>
              <a:gd name="csY2" fmla="*/ 87823 h 1048718"/>
              <a:gd name="csX3" fmla="*/ 149817 w 2128434"/>
              <a:gd name="csY3" fmla="*/ 61993 h 1048718"/>
              <a:gd name="csX4" fmla="*/ 175648 w 2128434"/>
              <a:gd name="csY4" fmla="*/ 56827 h 1048718"/>
              <a:gd name="csX5" fmla="*/ 222143 w 2128434"/>
              <a:gd name="csY5" fmla="*/ 41328 h 1048718"/>
              <a:gd name="csX6" fmla="*/ 268638 w 2128434"/>
              <a:gd name="csY6" fmla="*/ 36162 h 1048718"/>
              <a:gd name="csX7" fmla="*/ 346129 w 2128434"/>
              <a:gd name="csY7" fmla="*/ 20664 h 1048718"/>
              <a:gd name="csX8" fmla="*/ 377126 w 2128434"/>
              <a:gd name="csY8" fmla="*/ 10332 h 1048718"/>
              <a:gd name="csX9" fmla="*/ 464949 w 2128434"/>
              <a:gd name="csY9" fmla="*/ 5166 h 1048718"/>
              <a:gd name="csX10" fmla="*/ 542441 w 2128434"/>
              <a:gd name="csY10" fmla="*/ 0 h 1048718"/>
              <a:gd name="csX11" fmla="*/ 702590 w 2128434"/>
              <a:gd name="csY11" fmla="*/ 5166 h 1048718"/>
              <a:gd name="csX12" fmla="*/ 743919 w 2128434"/>
              <a:gd name="csY12" fmla="*/ 15498 h 1048718"/>
              <a:gd name="csX13" fmla="*/ 785248 w 2128434"/>
              <a:gd name="csY13" fmla="*/ 20664 h 1048718"/>
              <a:gd name="csX14" fmla="*/ 878238 w 2128434"/>
              <a:gd name="csY14" fmla="*/ 36162 h 1048718"/>
              <a:gd name="csX15" fmla="*/ 950563 w 2128434"/>
              <a:gd name="csY15" fmla="*/ 56827 h 1048718"/>
              <a:gd name="csX16" fmla="*/ 1048719 w 2128434"/>
              <a:gd name="csY16" fmla="*/ 108488 h 1048718"/>
              <a:gd name="csX17" fmla="*/ 1090048 w 2128434"/>
              <a:gd name="csY17" fmla="*/ 123986 h 1048718"/>
              <a:gd name="csX18" fmla="*/ 1105546 w 2128434"/>
              <a:gd name="csY18" fmla="*/ 134318 h 1048718"/>
              <a:gd name="csX19" fmla="*/ 1131377 w 2128434"/>
              <a:gd name="csY19" fmla="*/ 144650 h 1048718"/>
              <a:gd name="csX20" fmla="*/ 1255363 w 2128434"/>
              <a:gd name="csY20" fmla="*/ 185979 h 1048718"/>
              <a:gd name="csX21" fmla="*/ 1312190 w 2128434"/>
              <a:gd name="csY21" fmla="*/ 196311 h 1048718"/>
              <a:gd name="csX22" fmla="*/ 1400014 w 2128434"/>
              <a:gd name="csY22" fmla="*/ 227308 h 1048718"/>
              <a:gd name="csX23" fmla="*/ 1420678 w 2128434"/>
              <a:gd name="csY23" fmla="*/ 237640 h 1048718"/>
              <a:gd name="csX24" fmla="*/ 1451675 w 2128434"/>
              <a:gd name="csY24" fmla="*/ 247972 h 1048718"/>
              <a:gd name="csX25" fmla="*/ 1482672 w 2128434"/>
              <a:gd name="csY25" fmla="*/ 268637 h 1048718"/>
              <a:gd name="csX26" fmla="*/ 1560163 w 2128434"/>
              <a:gd name="csY26" fmla="*/ 304800 h 1048718"/>
              <a:gd name="csX27" fmla="*/ 1601492 w 2128434"/>
              <a:gd name="csY27" fmla="*/ 330630 h 1048718"/>
              <a:gd name="csX28" fmla="*/ 1616990 w 2128434"/>
              <a:gd name="csY28" fmla="*/ 346128 h 1048718"/>
              <a:gd name="csX29" fmla="*/ 1668651 w 2128434"/>
              <a:gd name="csY29" fmla="*/ 377125 h 1048718"/>
              <a:gd name="csX30" fmla="*/ 1725478 w 2128434"/>
              <a:gd name="csY30" fmla="*/ 413288 h 1048718"/>
              <a:gd name="csX31" fmla="*/ 1746143 w 2128434"/>
              <a:gd name="csY31" fmla="*/ 439118 h 1048718"/>
              <a:gd name="csX32" fmla="*/ 1761641 w 2128434"/>
              <a:gd name="csY32" fmla="*/ 449450 h 1048718"/>
              <a:gd name="csX33" fmla="*/ 1766807 w 2128434"/>
              <a:gd name="csY33" fmla="*/ 464949 h 1048718"/>
              <a:gd name="csX34" fmla="*/ 1792638 w 2128434"/>
              <a:gd name="csY34" fmla="*/ 490779 h 1048718"/>
              <a:gd name="csX35" fmla="*/ 1818468 w 2128434"/>
              <a:gd name="csY35" fmla="*/ 521776 h 1048718"/>
              <a:gd name="csX36" fmla="*/ 1859797 w 2128434"/>
              <a:gd name="csY36" fmla="*/ 578603 h 1048718"/>
              <a:gd name="csX37" fmla="*/ 1880461 w 2128434"/>
              <a:gd name="csY37" fmla="*/ 594101 h 1048718"/>
              <a:gd name="csX38" fmla="*/ 1911458 w 2128434"/>
              <a:gd name="csY38" fmla="*/ 640596 h 1048718"/>
              <a:gd name="csX39" fmla="*/ 1942455 w 2128434"/>
              <a:gd name="csY39" fmla="*/ 697423 h 1048718"/>
              <a:gd name="csX40" fmla="*/ 1952787 w 2128434"/>
              <a:gd name="csY40" fmla="*/ 712922 h 1048718"/>
              <a:gd name="csX41" fmla="*/ 1978617 w 2128434"/>
              <a:gd name="csY41" fmla="*/ 733586 h 1048718"/>
              <a:gd name="csX42" fmla="*/ 1994116 w 2128434"/>
              <a:gd name="csY42" fmla="*/ 759416 h 1048718"/>
              <a:gd name="csX43" fmla="*/ 2009614 w 2128434"/>
              <a:gd name="csY43" fmla="*/ 785247 h 1048718"/>
              <a:gd name="csX44" fmla="*/ 2025112 w 2128434"/>
              <a:gd name="csY44" fmla="*/ 795579 h 1048718"/>
              <a:gd name="csX45" fmla="*/ 2050943 w 2128434"/>
              <a:gd name="csY45" fmla="*/ 821410 h 1048718"/>
              <a:gd name="csX46" fmla="*/ 2071607 w 2128434"/>
              <a:gd name="csY46" fmla="*/ 857572 h 1048718"/>
              <a:gd name="csX47" fmla="*/ 2076773 w 2128434"/>
              <a:gd name="csY47" fmla="*/ 883403 h 1048718"/>
              <a:gd name="csX48" fmla="*/ 2087105 w 2128434"/>
              <a:gd name="csY48" fmla="*/ 898901 h 1048718"/>
              <a:gd name="csX49" fmla="*/ 2097438 w 2128434"/>
              <a:gd name="csY49" fmla="*/ 924732 h 1048718"/>
              <a:gd name="csX50" fmla="*/ 2128434 w 2128434"/>
              <a:gd name="csY50" fmla="*/ 997057 h 1048718"/>
              <a:gd name="csX51" fmla="*/ 2123268 w 2128434"/>
              <a:gd name="csY51" fmla="*/ 1048718 h 104871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</a:cxnLst>
            <a:rect l="l" t="t" r="r" b="b"/>
            <a:pathLst>
              <a:path w="2128434" h="1048718">
                <a:moveTo>
                  <a:pt x="0" y="129152"/>
                </a:moveTo>
                <a:cubicBezTo>
                  <a:pt x="15498" y="123986"/>
                  <a:pt x="31883" y="120960"/>
                  <a:pt x="46495" y="113654"/>
                </a:cubicBezTo>
                <a:cubicBezTo>
                  <a:pt x="59745" y="107029"/>
                  <a:pt x="70160" y="95776"/>
                  <a:pt x="82658" y="87823"/>
                </a:cubicBezTo>
                <a:cubicBezTo>
                  <a:pt x="100771" y="76296"/>
                  <a:pt x="132424" y="66962"/>
                  <a:pt x="149817" y="61993"/>
                </a:cubicBezTo>
                <a:cubicBezTo>
                  <a:pt x="158260" y="59581"/>
                  <a:pt x="167205" y="59239"/>
                  <a:pt x="175648" y="56827"/>
                </a:cubicBezTo>
                <a:cubicBezTo>
                  <a:pt x="191356" y="52339"/>
                  <a:pt x="206195" y="44872"/>
                  <a:pt x="222143" y="41328"/>
                </a:cubicBezTo>
                <a:cubicBezTo>
                  <a:pt x="237365" y="37945"/>
                  <a:pt x="253256" y="38726"/>
                  <a:pt x="268638" y="36162"/>
                </a:cubicBezTo>
                <a:cubicBezTo>
                  <a:pt x="294621" y="31831"/>
                  <a:pt x="320503" y="26765"/>
                  <a:pt x="346129" y="20664"/>
                </a:cubicBezTo>
                <a:cubicBezTo>
                  <a:pt x="356724" y="18141"/>
                  <a:pt x="366326" y="11741"/>
                  <a:pt x="377126" y="10332"/>
                </a:cubicBezTo>
                <a:cubicBezTo>
                  <a:pt x="406205" y="6539"/>
                  <a:pt x="435681" y="6995"/>
                  <a:pt x="464949" y="5166"/>
                </a:cubicBezTo>
                <a:lnTo>
                  <a:pt x="542441" y="0"/>
                </a:lnTo>
                <a:cubicBezTo>
                  <a:pt x="595824" y="1722"/>
                  <a:pt x="649337" y="1070"/>
                  <a:pt x="702590" y="5166"/>
                </a:cubicBezTo>
                <a:cubicBezTo>
                  <a:pt x="716748" y="6255"/>
                  <a:pt x="729962" y="12881"/>
                  <a:pt x="743919" y="15498"/>
                </a:cubicBezTo>
                <a:cubicBezTo>
                  <a:pt x="757565" y="18057"/>
                  <a:pt x="771576" y="18251"/>
                  <a:pt x="785248" y="20664"/>
                </a:cubicBezTo>
                <a:cubicBezTo>
                  <a:pt x="890168" y="39179"/>
                  <a:pt x="773530" y="24528"/>
                  <a:pt x="878238" y="36162"/>
                </a:cubicBezTo>
                <a:cubicBezTo>
                  <a:pt x="897929" y="41085"/>
                  <a:pt x="930794" y="48178"/>
                  <a:pt x="950563" y="56827"/>
                </a:cubicBezTo>
                <a:cubicBezTo>
                  <a:pt x="1067173" y="107844"/>
                  <a:pt x="940187" y="57414"/>
                  <a:pt x="1048719" y="108488"/>
                </a:cubicBezTo>
                <a:cubicBezTo>
                  <a:pt x="1062032" y="114753"/>
                  <a:pt x="1076654" y="117898"/>
                  <a:pt x="1090048" y="123986"/>
                </a:cubicBezTo>
                <a:cubicBezTo>
                  <a:pt x="1095700" y="126555"/>
                  <a:pt x="1099993" y="131541"/>
                  <a:pt x="1105546" y="134318"/>
                </a:cubicBezTo>
                <a:cubicBezTo>
                  <a:pt x="1113841" y="138465"/>
                  <a:pt x="1122662" y="141481"/>
                  <a:pt x="1131377" y="144650"/>
                </a:cubicBezTo>
                <a:cubicBezTo>
                  <a:pt x="1150104" y="151460"/>
                  <a:pt x="1222027" y="178571"/>
                  <a:pt x="1255363" y="185979"/>
                </a:cubicBezTo>
                <a:cubicBezTo>
                  <a:pt x="1274157" y="190155"/>
                  <a:pt x="1293248" y="192867"/>
                  <a:pt x="1312190" y="196311"/>
                </a:cubicBezTo>
                <a:cubicBezTo>
                  <a:pt x="1402346" y="234951"/>
                  <a:pt x="1284427" y="186028"/>
                  <a:pt x="1400014" y="227308"/>
                </a:cubicBezTo>
                <a:cubicBezTo>
                  <a:pt x="1407266" y="229898"/>
                  <a:pt x="1413528" y="234780"/>
                  <a:pt x="1420678" y="237640"/>
                </a:cubicBezTo>
                <a:cubicBezTo>
                  <a:pt x="1430790" y="241685"/>
                  <a:pt x="1441343" y="244528"/>
                  <a:pt x="1451675" y="247972"/>
                </a:cubicBezTo>
                <a:cubicBezTo>
                  <a:pt x="1462007" y="254860"/>
                  <a:pt x="1471715" y="262793"/>
                  <a:pt x="1482672" y="268637"/>
                </a:cubicBezTo>
                <a:cubicBezTo>
                  <a:pt x="1493041" y="274167"/>
                  <a:pt x="1545793" y="295220"/>
                  <a:pt x="1560163" y="304800"/>
                </a:cubicBezTo>
                <a:cubicBezTo>
                  <a:pt x="1609785" y="337881"/>
                  <a:pt x="1533887" y="303589"/>
                  <a:pt x="1601492" y="330630"/>
                </a:cubicBezTo>
                <a:cubicBezTo>
                  <a:pt x="1606658" y="335796"/>
                  <a:pt x="1610983" y="341969"/>
                  <a:pt x="1616990" y="346128"/>
                </a:cubicBezTo>
                <a:cubicBezTo>
                  <a:pt x="1633501" y="357559"/>
                  <a:pt x="1653223" y="364269"/>
                  <a:pt x="1668651" y="377125"/>
                </a:cubicBezTo>
                <a:cubicBezTo>
                  <a:pt x="1706772" y="408892"/>
                  <a:pt x="1687161" y="397960"/>
                  <a:pt x="1725478" y="413288"/>
                </a:cubicBezTo>
                <a:cubicBezTo>
                  <a:pt x="1732366" y="421898"/>
                  <a:pt x="1738346" y="431321"/>
                  <a:pt x="1746143" y="439118"/>
                </a:cubicBezTo>
                <a:cubicBezTo>
                  <a:pt x="1750533" y="443508"/>
                  <a:pt x="1757763" y="444602"/>
                  <a:pt x="1761641" y="449450"/>
                </a:cubicBezTo>
                <a:cubicBezTo>
                  <a:pt x="1765043" y="453702"/>
                  <a:pt x="1763540" y="460592"/>
                  <a:pt x="1766807" y="464949"/>
                </a:cubicBezTo>
                <a:cubicBezTo>
                  <a:pt x="1774113" y="474690"/>
                  <a:pt x="1784447" y="481769"/>
                  <a:pt x="1792638" y="490779"/>
                </a:cubicBezTo>
                <a:cubicBezTo>
                  <a:pt x="1801685" y="500731"/>
                  <a:pt x="1810398" y="511016"/>
                  <a:pt x="1818468" y="521776"/>
                </a:cubicBezTo>
                <a:cubicBezTo>
                  <a:pt x="1834626" y="543320"/>
                  <a:pt x="1840809" y="559614"/>
                  <a:pt x="1859797" y="578603"/>
                </a:cubicBezTo>
                <a:cubicBezTo>
                  <a:pt x="1865885" y="584691"/>
                  <a:pt x="1873573" y="588935"/>
                  <a:pt x="1880461" y="594101"/>
                </a:cubicBezTo>
                <a:cubicBezTo>
                  <a:pt x="1901379" y="656852"/>
                  <a:pt x="1875865" y="599918"/>
                  <a:pt x="1911458" y="640596"/>
                </a:cubicBezTo>
                <a:cubicBezTo>
                  <a:pt x="1921092" y="651606"/>
                  <a:pt x="1936049" y="685892"/>
                  <a:pt x="1942455" y="697423"/>
                </a:cubicBezTo>
                <a:cubicBezTo>
                  <a:pt x="1945470" y="702851"/>
                  <a:pt x="1948397" y="708531"/>
                  <a:pt x="1952787" y="712922"/>
                </a:cubicBezTo>
                <a:cubicBezTo>
                  <a:pt x="1960584" y="720719"/>
                  <a:pt x="1970007" y="726698"/>
                  <a:pt x="1978617" y="733586"/>
                </a:cubicBezTo>
                <a:cubicBezTo>
                  <a:pt x="1989288" y="765600"/>
                  <a:pt x="1976386" y="734594"/>
                  <a:pt x="1994116" y="759416"/>
                </a:cubicBezTo>
                <a:cubicBezTo>
                  <a:pt x="1999952" y="767587"/>
                  <a:pt x="2003079" y="777623"/>
                  <a:pt x="2009614" y="785247"/>
                </a:cubicBezTo>
                <a:cubicBezTo>
                  <a:pt x="2013655" y="789961"/>
                  <a:pt x="2020439" y="791490"/>
                  <a:pt x="2025112" y="795579"/>
                </a:cubicBezTo>
                <a:cubicBezTo>
                  <a:pt x="2034276" y="803598"/>
                  <a:pt x="2043637" y="811669"/>
                  <a:pt x="2050943" y="821410"/>
                </a:cubicBezTo>
                <a:cubicBezTo>
                  <a:pt x="2059273" y="832517"/>
                  <a:pt x="2064719" y="845518"/>
                  <a:pt x="2071607" y="857572"/>
                </a:cubicBezTo>
                <a:cubicBezTo>
                  <a:pt x="2073329" y="866182"/>
                  <a:pt x="2073690" y="875181"/>
                  <a:pt x="2076773" y="883403"/>
                </a:cubicBezTo>
                <a:cubicBezTo>
                  <a:pt x="2078953" y="889216"/>
                  <a:pt x="2084328" y="893348"/>
                  <a:pt x="2087105" y="898901"/>
                </a:cubicBezTo>
                <a:cubicBezTo>
                  <a:pt x="2091252" y="907196"/>
                  <a:pt x="2094711" y="915868"/>
                  <a:pt x="2097438" y="924732"/>
                </a:cubicBezTo>
                <a:cubicBezTo>
                  <a:pt x="2116502" y="986688"/>
                  <a:pt x="2094891" y="946743"/>
                  <a:pt x="2128434" y="997057"/>
                </a:cubicBezTo>
                <a:cubicBezTo>
                  <a:pt x="2123078" y="1045263"/>
                  <a:pt x="2123268" y="1027958"/>
                  <a:pt x="2123268" y="104871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01F6A2-ADA7-6082-59DA-E5CA4B41BC10}"/>
              </a:ext>
            </a:extLst>
          </p:cNvPr>
          <p:cNvSpPr/>
          <p:nvPr/>
        </p:nvSpPr>
        <p:spPr>
          <a:xfrm>
            <a:off x="6974237" y="1647986"/>
            <a:ext cx="2164597" cy="1078243"/>
          </a:xfrm>
          <a:custGeom>
            <a:avLst/>
            <a:gdLst>
              <a:gd name="csX0" fmla="*/ 0 w 2164597"/>
              <a:gd name="csY0" fmla="*/ 0 h 1078243"/>
              <a:gd name="csX1" fmla="*/ 15499 w 2164597"/>
              <a:gd name="csY1" fmla="*/ 25831 h 1078243"/>
              <a:gd name="csX2" fmla="*/ 25831 w 2164597"/>
              <a:gd name="csY2" fmla="*/ 77492 h 1078243"/>
              <a:gd name="csX3" fmla="*/ 30997 w 2164597"/>
              <a:gd name="csY3" fmla="*/ 278970 h 1078243"/>
              <a:gd name="csX4" fmla="*/ 36163 w 2164597"/>
              <a:gd name="csY4" fmla="*/ 325465 h 1078243"/>
              <a:gd name="csX5" fmla="*/ 61994 w 2164597"/>
              <a:gd name="csY5" fmla="*/ 366794 h 1078243"/>
              <a:gd name="csX6" fmla="*/ 67160 w 2164597"/>
              <a:gd name="csY6" fmla="*/ 382292 h 1078243"/>
              <a:gd name="csX7" fmla="*/ 92990 w 2164597"/>
              <a:gd name="csY7" fmla="*/ 413289 h 1078243"/>
              <a:gd name="csX8" fmla="*/ 108488 w 2164597"/>
              <a:gd name="csY8" fmla="*/ 439119 h 1078243"/>
              <a:gd name="csX9" fmla="*/ 129153 w 2164597"/>
              <a:gd name="csY9" fmla="*/ 454617 h 1078243"/>
              <a:gd name="csX10" fmla="*/ 154983 w 2164597"/>
              <a:gd name="csY10" fmla="*/ 485614 h 1078243"/>
              <a:gd name="csX11" fmla="*/ 211810 w 2164597"/>
              <a:gd name="csY11" fmla="*/ 526943 h 1078243"/>
              <a:gd name="csX12" fmla="*/ 263471 w 2164597"/>
              <a:gd name="csY12" fmla="*/ 568272 h 1078243"/>
              <a:gd name="csX13" fmla="*/ 325465 w 2164597"/>
              <a:gd name="csY13" fmla="*/ 625099 h 1078243"/>
              <a:gd name="csX14" fmla="*/ 377126 w 2164597"/>
              <a:gd name="csY14" fmla="*/ 666428 h 1078243"/>
              <a:gd name="csX15" fmla="*/ 418455 w 2164597"/>
              <a:gd name="csY15" fmla="*/ 692258 h 1078243"/>
              <a:gd name="csX16" fmla="*/ 433953 w 2164597"/>
              <a:gd name="csY16" fmla="*/ 712922 h 1078243"/>
              <a:gd name="csX17" fmla="*/ 464949 w 2164597"/>
              <a:gd name="csY17" fmla="*/ 723255 h 1078243"/>
              <a:gd name="csX18" fmla="*/ 521777 w 2164597"/>
              <a:gd name="csY18" fmla="*/ 759417 h 1078243"/>
              <a:gd name="csX19" fmla="*/ 537275 w 2164597"/>
              <a:gd name="csY19" fmla="*/ 774916 h 1078243"/>
              <a:gd name="csX20" fmla="*/ 588936 w 2164597"/>
              <a:gd name="csY20" fmla="*/ 800746 h 1078243"/>
              <a:gd name="csX21" fmla="*/ 619932 w 2164597"/>
              <a:gd name="csY21" fmla="*/ 821411 h 1078243"/>
              <a:gd name="csX22" fmla="*/ 656095 w 2164597"/>
              <a:gd name="csY22" fmla="*/ 836909 h 1078243"/>
              <a:gd name="csX23" fmla="*/ 676760 w 2164597"/>
              <a:gd name="csY23" fmla="*/ 847241 h 1078243"/>
              <a:gd name="csX24" fmla="*/ 697424 w 2164597"/>
              <a:gd name="csY24" fmla="*/ 867906 h 1078243"/>
              <a:gd name="csX25" fmla="*/ 723255 w 2164597"/>
              <a:gd name="csY25" fmla="*/ 878238 h 1078243"/>
              <a:gd name="csX26" fmla="*/ 852407 w 2164597"/>
              <a:gd name="csY26" fmla="*/ 924733 h 1078243"/>
              <a:gd name="csX27" fmla="*/ 898902 w 2164597"/>
              <a:gd name="csY27" fmla="*/ 950563 h 1078243"/>
              <a:gd name="csX28" fmla="*/ 940231 w 2164597"/>
              <a:gd name="csY28" fmla="*/ 966061 h 1078243"/>
              <a:gd name="csX29" fmla="*/ 960895 w 2164597"/>
              <a:gd name="csY29" fmla="*/ 976394 h 1078243"/>
              <a:gd name="csX30" fmla="*/ 1007390 w 2164597"/>
              <a:gd name="csY30" fmla="*/ 986726 h 1078243"/>
              <a:gd name="csX31" fmla="*/ 1100380 w 2164597"/>
              <a:gd name="csY31" fmla="*/ 1017722 h 1078243"/>
              <a:gd name="csX32" fmla="*/ 1131377 w 2164597"/>
              <a:gd name="csY32" fmla="*/ 1022889 h 1078243"/>
              <a:gd name="csX33" fmla="*/ 1208868 w 2164597"/>
              <a:gd name="csY33" fmla="*/ 1033221 h 1078243"/>
              <a:gd name="csX34" fmla="*/ 1379349 w 2164597"/>
              <a:gd name="csY34" fmla="*/ 1043553 h 1078243"/>
              <a:gd name="csX35" fmla="*/ 1446509 w 2164597"/>
              <a:gd name="csY35" fmla="*/ 1053885 h 1078243"/>
              <a:gd name="csX36" fmla="*/ 1493004 w 2164597"/>
              <a:gd name="csY36" fmla="*/ 1064217 h 1078243"/>
              <a:gd name="csX37" fmla="*/ 1699648 w 2164597"/>
              <a:gd name="csY37" fmla="*/ 1069383 h 1078243"/>
              <a:gd name="csX38" fmla="*/ 1916624 w 2164597"/>
              <a:gd name="csY38" fmla="*/ 1069383 h 1078243"/>
              <a:gd name="csX39" fmla="*/ 1942455 w 2164597"/>
              <a:gd name="csY39" fmla="*/ 1048719 h 1078243"/>
              <a:gd name="csX40" fmla="*/ 1978617 w 2164597"/>
              <a:gd name="csY40" fmla="*/ 1028055 h 1078243"/>
              <a:gd name="csX41" fmla="*/ 2004448 w 2164597"/>
              <a:gd name="csY41" fmla="*/ 1007390 h 1078243"/>
              <a:gd name="csX42" fmla="*/ 2025112 w 2164597"/>
              <a:gd name="csY42" fmla="*/ 997058 h 1078243"/>
              <a:gd name="csX43" fmla="*/ 2050943 w 2164597"/>
              <a:gd name="csY43" fmla="*/ 981560 h 1078243"/>
              <a:gd name="csX44" fmla="*/ 2056109 w 2164597"/>
              <a:gd name="csY44" fmla="*/ 966061 h 1078243"/>
              <a:gd name="csX45" fmla="*/ 2128434 w 2164597"/>
              <a:gd name="csY45" fmla="*/ 919567 h 1078243"/>
              <a:gd name="csX46" fmla="*/ 2149099 w 2164597"/>
              <a:gd name="csY46" fmla="*/ 909234 h 1078243"/>
              <a:gd name="csX47" fmla="*/ 2164597 w 2164597"/>
              <a:gd name="csY47" fmla="*/ 904068 h 1078243"/>
              <a:gd name="csX48" fmla="*/ 2159431 w 2164597"/>
              <a:gd name="csY48" fmla="*/ 898902 h 107824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</a:cxnLst>
            <a:rect l="l" t="t" r="r" b="b"/>
            <a:pathLst>
              <a:path w="2164597" h="1078243">
                <a:moveTo>
                  <a:pt x="0" y="0"/>
                </a:moveTo>
                <a:cubicBezTo>
                  <a:pt x="5166" y="8610"/>
                  <a:pt x="12324" y="16305"/>
                  <a:pt x="15499" y="25831"/>
                </a:cubicBezTo>
                <a:cubicBezTo>
                  <a:pt x="21052" y="42491"/>
                  <a:pt x="25831" y="77492"/>
                  <a:pt x="25831" y="77492"/>
                </a:cubicBezTo>
                <a:cubicBezTo>
                  <a:pt x="27553" y="144651"/>
                  <a:pt x="28200" y="211847"/>
                  <a:pt x="30997" y="278970"/>
                </a:cubicBezTo>
                <a:cubicBezTo>
                  <a:pt x="31646" y="294550"/>
                  <a:pt x="32657" y="310271"/>
                  <a:pt x="36163" y="325465"/>
                </a:cubicBezTo>
                <a:cubicBezTo>
                  <a:pt x="39315" y="339123"/>
                  <a:pt x="54208" y="356413"/>
                  <a:pt x="61994" y="366794"/>
                </a:cubicBezTo>
                <a:cubicBezTo>
                  <a:pt x="63716" y="371960"/>
                  <a:pt x="64458" y="377564"/>
                  <a:pt x="67160" y="382292"/>
                </a:cubicBezTo>
                <a:cubicBezTo>
                  <a:pt x="96819" y="434196"/>
                  <a:pt x="70212" y="381399"/>
                  <a:pt x="92990" y="413289"/>
                </a:cubicBezTo>
                <a:cubicBezTo>
                  <a:pt x="98826" y="421460"/>
                  <a:pt x="101876" y="431563"/>
                  <a:pt x="108488" y="439119"/>
                </a:cubicBezTo>
                <a:cubicBezTo>
                  <a:pt x="114158" y="445599"/>
                  <a:pt x="123065" y="448529"/>
                  <a:pt x="129153" y="454617"/>
                </a:cubicBezTo>
                <a:cubicBezTo>
                  <a:pt x="138663" y="464127"/>
                  <a:pt x="144861" y="476757"/>
                  <a:pt x="154983" y="485614"/>
                </a:cubicBezTo>
                <a:cubicBezTo>
                  <a:pt x="172610" y="501038"/>
                  <a:pt x="197178" y="508654"/>
                  <a:pt x="211810" y="526943"/>
                </a:cubicBezTo>
                <a:cubicBezTo>
                  <a:pt x="239691" y="561793"/>
                  <a:pt x="222613" y="547842"/>
                  <a:pt x="263471" y="568272"/>
                </a:cubicBezTo>
                <a:cubicBezTo>
                  <a:pt x="327012" y="647695"/>
                  <a:pt x="225154" y="524788"/>
                  <a:pt x="325465" y="625099"/>
                </a:cubicBezTo>
                <a:cubicBezTo>
                  <a:pt x="354910" y="654544"/>
                  <a:pt x="338024" y="640360"/>
                  <a:pt x="377126" y="666428"/>
                </a:cubicBezTo>
                <a:cubicBezTo>
                  <a:pt x="401910" y="703605"/>
                  <a:pt x="366813" y="657831"/>
                  <a:pt x="418455" y="692258"/>
                </a:cubicBezTo>
                <a:cubicBezTo>
                  <a:pt x="425619" y="697034"/>
                  <a:pt x="426789" y="708146"/>
                  <a:pt x="433953" y="712922"/>
                </a:cubicBezTo>
                <a:cubicBezTo>
                  <a:pt x="443015" y="718963"/>
                  <a:pt x="454617" y="719811"/>
                  <a:pt x="464949" y="723255"/>
                </a:cubicBezTo>
                <a:cubicBezTo>
                  <a:pt x="548573" y="790151"/>
                  <a:pt x="429822" y="698113"/>
                  <a:pt x="521777" y="759417"/>
                </a:cubicBezTo>
                <a:cubicBezTo>
                  <a:pt x="527856" y="763470"/>
                  <a:pt x="531053" y="771087"/>
                  <a:pt x="537275" y="774916"/>
                </a:cubicBezTo>
                <a:cubicBezTo>
                  <a:pt x="553672" y="785006"/>
                  <a:pt x="572917" y="790066"/>
                  <a:pt x="588936" y="800746"/>
                </a:cubicBezTo>
                <a:cubicBezTo>
                  <a:pt x="599268" y="807634"/>
                  <a:pt x="608999" y="815524"/>
                  <a:pt x="619932" y="821411"/>
                </a:cubicBezTo>
                <a:cubicBezTo>
                  <a:pt x="631479" y="827629"/>
                  <a:pt x="644156" y="831482"/>
                  <a:pt x="656095" y="836909"/>
                </a:cubicBezTo>
                <a:cubicBezTo>
                  <a:pt x="663106" y="840096"/>
                  <a:pt x="669872" y="843797"/>
                  <a:pt x="676760" y="847241"/>
                </a:cubicBezTo>
                <a:cubicBezTo>
                  <a:pt x="683648" y="854129"/>
                  <a:pt x="689319" y="862502"/>
                  <a:pt x="697424" y="867906"/>
                </a:cubicBezTo>
                <a:cubicBezTo>
                  <a:pt x="705140" y="873050"/>
                  <a:pt x="714502" y="875175"/>
                  <a:pt x="723255" y="878238"/>
                </a:cubicBezTo>
                <a:cubicBezTo>
                  <a:pt x="767393" y="893686"/>
                  <a:pt x="810171" y="905023"/>
                  <a:pt x="852407" y="924733"/>
                </a:cubicBezTo>
                <a:cubicBezTo>
                  <a:pt x="906887" y="950157"/>
                  <a:pt x="852349" y="931166"/>
                  <a:pt x="898902" y="950563"/>
                </a:cubicBezTo>
                <a:cubicBezTo>
                  <a:pt x="912483" y="956222"/>
                  <a:pt x="926650" y="960402"/>
                  <a:pt x="940231" y="966061"/>
                </a:cubicBezTo>
                <a:cubicBezTo>
                  <a:pt x="947340" y="969023"/>
                  <a:pt x="953534" y="974129"/>
                  <a:pt x="960895" y="976394"/>
                </a:cubicBezTo>
                <a:cubicBezTo>
                  <a:pt x="976069" y="981063"/>
                  <a:pt x="992236" y="981991"/>
                  <a:pt x="1007390" y="986726"/>
                </a:cubicBezTo>
                <a:cubicBezTo>
                  <a:pt x="1120611" y="1022107"/>
                  <a:pt x="942554" y="980585"/>
                  <a:pt x="1100380" y="1017722"/>
                </a:cubicBezTo>
                <a:cubicBezTo>
                  <a:pt x="1110576" y="1020121"/>
                  <a:pt x="1121007" y="1021408"/>
                  <a:pt x="1131377" y="1022889"/>
                </a:cubicBezTo>
                <a:cubicBezTo>
                  <a:pt x="1157174" y="1026574"/>
                  <a:pt x="1182947" y="1030540"/>
                  <a:pt x="1208868" y="1033221"/>
                </a:cubicBezTo>
                <a:cubicBezTo>
                  <a:pt x="1247708" y="1037239"/>
                  <a:pt x="1346749" y="1041837"/>
                  <a:pt x="1379349" y="1043553"/>
                </a:cubicBezTo>
                <a:cubicBezTo>
                  <a:pt x="1431399" y="1056565"/>
                  <a:pt x="1357253" y="1039009"/>
                  <a:pt x="1446509" y="1053885"/>
                </a:cubicBezTo>
                <a:cubicBezTo>
                  <a:pt x="1462169" y="1056495"/>
                  <a:pt x="1477157" y="1063247"/>
                  <a:pt x="1493004" y="1064217"/>
                </a:cubicBezTo>
                <a:cubicBezTo>
                  <a:pt x="1561778" y="1068428"/>
                  <a:pt x="1630767" y="1067661"/>
                  <a:pt x="1699648" y="1069383"/>
                </a:cubicBezTo>
                <a:cubicBezTo>
                  <a:pt x="1781354" y="1078463"/>
                  <a:pt x="1808194" y="1083650"/>
                  <a:pt x="1916624" y="1069383"/>
                </a:cubicBezTo>
                <a:cubicBezTo>
                  <a:pt x="1927556" y="1067945"/>
                  <a:pt x="1933280" y="1054835"/>
                  <a:pt x="1942455" y="1048719"/>
                </a:cubicBezTo>
                <a:cubicBezTo>
                  <a:pt x="1954007" y="1041018"/>
                  <a:pt x="1967066" y="1035756"/>
                  <a:pt x="1978617" y="1028055"/>
                </a:cubicBezTo>
                <a:cubicBezTo>
                  <a:pt x="1987792" y="1021938"/>
                  <a:pt x="1995273" y="1013507"/>
                  <a:pt x="2004448" y="1007390"/>
                </a:cubicBezTo>
                <a:cubicBezTo>
                  <a:pt x="2010856" y="1003118"/>
                  <a:pt x="2018380" y="1000798"/>
                  <a:pt x="2025112" y="997058"/>
                </a:cubicBezTo>
                <a:cubicBezTo>
                  <a:pt x="2033890" y="992182"/>
                  <a:pt x="2042333" y="986726"/>
                  <a:pt x="2050943" y="981560"/>
                </a:cubicBezTo>
                <a:cubicBezTo>
                  <a:pt x="2052665" y="976394"/>
                  <a:pt x="2052707" y="970313"/>
                  <a:pt x="2056109" y="966061"/>
                </a:cubicBezTo>
                <a:cubicBezTo>
                  <a:pt x="2094718" y="917799"/>
                  <a:pt x="2080600" y="936962"/>
                  <a:pt x="2128434" y="919567"/>
                </a:cubicBezTo>
                <a:cubicBezTo>
                  <a:pt x="2135672" y="916935"/>
                  <a:pt x="2142020" y="912268"/>
                  <a:pt x="2149099" y="909234"/>
                </a:cubicBezTo>
                <a:cubicBezTo>
                  <a:pt x="2154104" y="907089"/>
                  <a:pt x="2160746" y="907919"/>
                  <a:pt x="2164597" y="904068"/>
                </a:cubicBezTo>
                <a:lnTo>
                  <a:pt x="2159431" y="898902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5" name="Picture 14" descr="Profi - Schere &quot;Finny Alpha&quot;">
            <a:extLst>
              <a:ext uri="{FF2B5EF4-FFF2-40B4-BE49-F238E27FC236}">
                <a16:creationId xmlns:a16="http://schemas.microsoft.com/office/drawing/2014/main" id="{406B0C9E-4D5B-4815-FD30-3E054001FE2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06" t="18242" r="6155" b="18242"/>
          <a:stretch>
            <a:fillRect/>
          </a:stretch>
        </p:blipFill>
        <p:spPr>
          <a:xfrm>
            <a:off x="9240724" y="2062426"/>
            <a:ext cx="810637" cy="5462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1FB0E8-9FB5-450A-7C52-24FC0189294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alphaModFix amt="85000"/>
          </a:blip>
          <a:stretch>
            <a:fillRect/>
          </a:stretch>
        </p:blipFill>
        <p:spPr>
          <a:xfrm>
            <a:off x="10368544" y="-53819"/>
            <a:ext cx="740382" cy="20265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BCC1E33-844B-6817-9C72-A13CC877920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alphaModFix amt="85000"/>
          </a:blip>
          <a:stretch>
            <a:fillRect/>
          </a:stretch>
        </p:blipFill>
        <p:spPr>
          <a:xfrm>
            <a:off x="10854539" y="-64372"/>
            <a:ext cx="740382" cy="2026593"/>
          </a:xfrm>
          <a:prstGeom prst="rect">
            <a:avLst/>
          </a:prstGeom>
        </p:spPr>
      </p:pic>
      <p:sp>
        <p:nvSpPr>
          <p:cNvPr id="20" name="Arrow: Left-Up 19">
            <a:extLst>
              <a:ext uri="{FF2B5EF4-FFF2-40B4-BE49-F238E27FC236}">
                <a16:creationId xmlns:a16="http://schemas.microsoft.com/office/drawing/2014/main" id="{A8174DD9-F7A8-3ED4-B6D9-D66714B1702A}"/>
              </a:ext>
            </a:extLst>
          </p:cNvPr>
          <p:cNvSpPr/>
          <p:nvPr/>
        </p:nvSpPr>
        <p:spPr>
          <a:xfrm rot="10800000">
            <a:off x="9471617" y="368864"/>
            <a:ext cx="694349" cy="694349"/>
          </a:xfrm>
          <a:prstGeom prst="lef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82A1E8-E0AF-0EAE-C6F0-AFEAF117A27D}"/>
              </a:ext>
            </a:extLst>
          </p:cNvPr>
          <p:cNvSpPr txBox="1"/>
          <p:nvPr/>
        </p:nvSpPr>
        <p:spPr>
          <a:xfrm>
            <a:off x="9708766" y="60365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b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oder so</a:t>
            </a:r>
          </a:p>
        </p:txBody>
      </p:sp>
    </p:spTree>
    <p:extLst>
      <p:ext uri="{BB962C8B-B14F-4D97-AF65-F5344CB8AC3E}">
        <p14:creationId xmlns:p14="http://schemas.microsoft.com/office/powerpoint/2010/main" val="232472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DC07A-2AC6-2297-962E-51D46371A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Pause</a:t>
            </a:r>
            <a:endParaRPr lang="de-CH" dirty="0"/>
          </a:p>
        </p:txBody>
      </p:sp>
      <p:pic>
        <p:nvPicPr>
          <p:cNvPr id="6" name="Content Placeholder 5" descr="A clock with a blue and black text&#10;&#10;AI-generated content may be incorrect.">
            <a:extLst>
              <a:ext uri="{FF2B5EF4-FFF2-40B4-BE49-F238E27FC236}">
                <a16:creationId xmlns:a16="http://schemas.microsoft.com/office/drawing/2014/main" id="{6F686272-8A81-1E2D-7A39-2078A7AB3B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4"/>
          <a:stretch/>
        </p:blipFill>
        <p:spPr>
          <a:xfrm>
            <a:off x="4191785" y="723023"/>
            <a:ext cx="3808430" cy="382588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82991-17ED-8601-F3BC-B7F179D38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22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822FB6-A5A0-A844-F673-AEE4E60603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64" y="4499213"/>
            <a:ext cx="10821724" cy="202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85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rvival Of The Fittest — Stated Clearly">
            <a:extLst>
              <a:ext uri="{FF2B5EF4-FFF2-40B4-BE49-F238E27FC236}">
                <a16:creationId xmlns:a16="http://schemas.microsoft.com/office/drawing/2014/main" id="{11F24770-E075-7963-5B5E-BBE11F58E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71828" cy="685800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1C344B2-56F0-9C69-F2A5-172EB4949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77261" y="3428714"/>
            <a:ext cx="6394567" cy="342928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rgbClr val="92D050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D0C35A8-75C1-B556-0679-DC1B80AB0CC8}"/>
              </a:ext>
            </a:extLst>
          </p:cNvPr>
          <p:cNvSpPr txBox="1">
            <a:spLocks/>
          </p:cNvSpPr>
          <p:nvPr/>
        </p:nvSpPr>
        <p:spPr>
          <a:xfrm>
            <a:off x="7017669" y="6034208"/>
            <a:ext cx="4932660" cy="6355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‘Der </a:t>
            </a:r>
            <a:r>
              <a:rPr lang="en-US" dirty="0" err="1"/>
              <a:t>Stärkste</a:t>
            </a:r>
            <a:r>
              <a:rPr lang="en-US" dirty="0"/>
              <a:t> </a:t>
            </a:r>
            <a:r>
              <a:rPr lang="en-US" dirty="0" err="1"/>
              <a:t>überlebt</a:t>
            </a:r>
            <a:r>
              <a:rPr lang="en-US" dirty="0"/>
              <a:t>’</a:t>
            </a:r>
            <a:endParaRPr lang="de-CH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AED93FF-1F8A-16A8-6EED-6BE8C95371DB}"/>
              </a:ext>
            </a:extLst>
          </p:cNvPr>
          <p:cNvSpPr txBox="1">
            <a:spLocks/>
          </p:cNvSpPr>
          <p:nvPr/>
        </p:nvSpPr>
        <p:spPr>
          <a:xfrm>
            <a:off x="8410246" y="4267198"/>
            <a:ext cx="3605731" cy="18241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  <a:tabLst>
                <a:tab pos="1255713" algn="l"/>
              </a:tabLst>
            </a:pPr>
            <a:r>
              <a:rPr lang="de-CH" sz="3200" dirty="0"/>
              <a:t>Die Geschichte </a:t>
            </a:r>
            <a:br>
              <a:rPr lang="de-CH" sz="3200" dirty="0"/>
            </a:br>
            <a:r>
              <a:rPr lang="de-CH" sz="3200" dirty="0"/>
              <a:t>und die ganzen Missdeutungen</a:t>
            </a:r>
            <a:r>
              <a:rPr lang="de-CH" sz="3200" b="1" dirty="0"/>
              <a:t> </a:t>
            </a:r>
            <a:r>
              <a:rPr lang="de-CH" sz="3200" dirty="0"/>
              <a:t>des Zitats…</a:t>
            </a:r>
          </a:p>
        </p:txBody>
      </p:sp>
    </p:spTree>
    <p:extLst>
      <p:ext uri="{BB962C8B-B14F-4D97-AF65-F5344CB8AC3E}">
        <p14:creationId xmlns:p14="http://schemas.microsoft.com/office/powerpoint/2010/main" val="1218393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6C6B2-CBB9-3151-1648-93B902BF6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Charles Darwin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04366-EC76-4410-5401-3EF6EB971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8" y="1093306"/>
            <a:ext cx="7629196" cy="5394958"/>
          </a:xfrm>
        </p:spPr>
        <p:txBody>
          <a:bodyPr/>
          <a:lstStyle/>
          <a:p>
            <a:pPr>
              <a:spcBef>
                <a:spcPts val="300"/>
              </a:spcBef>
              <a:tabLst>
                <a:tab pos="10944225" algn="r"/>
              </a:tabLst>
            </a:pPr>
            <a:r>
              <a:rPr lang="de-CH" sz="2000" b="1" dirty="0"/>
              <a:t>Lebensweg</a:t>
            </a:r>
          </a:p>
          <a:p>
            <a:pPr marL="285750" indent="-285750">
              <a:spcBef>
                <a:spcPts val="0"/>
              </a:spcBef>
              <a:buFontTx/>
              <a:buChar char="-"/>
              <a:tabLst>
                <a:tab pos="10944225" algn="r"/>
              </a:tabLst>
            </a:pPr>
            <a:r>
              <a:rPr lang="de-CH" dirty="0"/>
              <a:t>Geboren am </a:t>
            </a:r>
            <a:r>
              <a:rPr lang="de-CH" b="1" dirty="0"/>
              <a:t>12. Februar 1809</a:t>
            </a:r>
            <a:r>
              <a:rPr lang="de-CH" dirty="0"/>
              <a:t> in Shrewsbury als 5. Kind von 6</a:t>
            </a:r>
          </a:p>
          <a:p>
            <a:pPr marL="285750" indent="-285750">
              <a:spcBef>
                <a:spcPts val="0"/>
              </a:spcBef>
              <a:buFontTx/>
              <a:buChar char="-"/>
              <a:tabLst>
                <a:tab pos="10944225" algn="r"/>
              </a:tabLst>
            </a:pPr>
            <a:r>
              <a:rPr lang="de-CH" dirty="0"/>
              <a:t>Großväter: Naturforscher E. Darwin &amp; Keramikfabrikant J. Wedgwood </a:t>
            </a:r>
          </a:p>
          <a:p>
            <a:pPr marL="285750" indent="-285750">
              <a:spcBef>
                <a:spcPts val="0"/>
              </a:spcBef>
              <a:buFontTx/>
              <a:buChar char="-"/>
              <a:tabLst>
                <a:tab pos="10944225" algn="r"/>
              </a:tabLst>
            </a:pPr>
            <a:r>
              <a:rPr lang="de-CH" dirty="0"/>
              <a:t>Mutter stirbt 1817, als Darwin 8 Jahre alt ist </a:t>
            </a:r>
          </a:p>
          <a:p>
            <a:pPr marL="285750" indent="-285750">
              <a:spcBef>
                <a:spcPts val="0"/>
              </a:spcBef>
              <a:buFontTx/>
              <a:buChar char="-"/>
              <a:tabLst>
                <a:tab pos="10944225" algn="r"/>
              </a:tabLst>
            </a:pPr>
            <a:r>
              <a:rPr lang="de-CH" dirty="0"/>
              <a:t>Früh Interesse an Natur, sammelt Muscheln, Münzen und Mineralien</a:t>
            </a:r>
          </a:p>
          <a:p>
            <a:pPr>
              <a:spcBef>
                <a:spcPts val="300"/>
              </a:spcBef>
            </a:pPr>
            <a:r>
              <a:rPr lang="de-CH" b="1" dirty="0"/>
              <a:t>Reise mit der Beagle (1831–1836)</a:t>
            </a:r>
          </a:p>
          <a:p>
            <a:pPr>
              <a:spcBef>
                <a:spcPts val="0"/>
              </a:spcBef>
              <a:tabLst>
                <a:tab pos="10944225" algn="r"/>
              </a:tabLst>
            </a:pPr>
            <a:r>
              <a:rPr lang="de-CH" dirty="0"/>
              <a:t>Start: 27. Dezember 1831 in Devonport</a:t>
            </a:r>
          </a:p>
          <a:p>
            <a:pPr>
              <a:spcBef>
                <a:spcPts val="0"/>
              </a:spcBef>
              <a:tabLst>
                <a:tab pos="10944225" algn="r"/>
              </a:tabLst>
            </a:pPr>
            <a:r>
              <a:rPr lang="de-CH" dirty="0"/>
              <a:t>Route: Südamerika → Galapagosinseln → Australien → Afrika</a:t>
            </a:r>
          </a:p>
          <a:p>
            <a:pPr>
              <a:spcBef>
                <a:spcPts val="0"/>
              </a:spcBef>
              <a:tabLst>
                <a:tab pos="10944225" algn="r"/>
              </a:tabLst>
            </a:pPr>
            <a:r>
              <a:rPr lang="de-CH" dirty="0"/>
              <a:t>Sammelt tausende Tier- und Pflanzenproben</a:t>
            </a:r>
          </a:p>
          <a:p>
            <a:pPr>
              <a:spcBef>
                <a:spcPts val="0"/>
              </a:spcBef>
              <a:tabLst>
                <a:tab pos="10944225" algn="r"/>
              </a:tabLst>
            </a:pPr>
            <a:r>
              <a:rPr lang="de-CH" dirty="0"/>
              <a:t>Führt geologische und zoologische Untersuchungen durch</a:t>
            </a:r>
          </a:p>
          <a:p>
            <a:pPr>
              <a:spcBef>
                <a:spcPts val="300"/>
              </a:spcBef>
            </a:pPr>
            <a:r>
              <a:rPr lang="de-CH" b="1" dirty="0"/>
              <a:t>Wichtigste Karriere-Schritte</a:t>
            </a:r>
          </a:p>
          <a:p>
            <a:pPr>
              <a:spcBef>
                <a:spcPts val="0"/>
              </a:spcBef>
              <a:tabLst>
                <a:tab pos="10944225" algn="r"/>
              </a:tabLst>
            </a:pPr>
            <a:r>
              <a:rPr lang="de-CH" dirty="0"/>
              <a:t>1838: Entwickelt Theorie der natürlichen Selektion</a:t>
            </a:r>
          </a:p>
          <a:p>
            <a:pPr>
              <a:spcBef>
                <a:spcPts val="0"/>
              </a:spcBef>
              <a:tabLst>
                <a:tab pos="10944225" algn="r"/>
              </a:tabLst>
            </a:pPr>
            <a:r>
              <a:rPr lang="de-CH" dirty="0"/>
              <a:t>1853: Erhält die Royal </a:t>
            </a:r>
            <a:r>
              <a:rPr lang="de-CH" dirty="0" err="1"/>
              <a:t>Medal</a:t>
            </a:r>
            <a:endParaRPr lang="de-CH" dirty="0"/>
          </a:p>
          <a:p>
            <a:pPr>
              <a:spcBef>
                <a:spcPts val="0"/>
              </a:spcBef>
              <a:tabLst>
                <a:tab pos="10944225" algn="r"/>
              </a:tabLst>
            </a:pPr>
            <a:r>
              <a:rPr lang="de-CH" dirty="0"/>
              <a:t>1859: Hauptwerk „On </a:t>
            </a:r>
            <a:r>
              <a:rPr lang="de-CH" dirty="0" err="1"/>
              <a:t>the</a:t>
            </a:r>
            <a:r>
              <a:rPr lang="de-CH" dirty="0"/>
              <a:t> Origin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Species</a:t>
            </a:r>
            <a:r>
              <a:rPr lang="de-CH" dirty="0"/>
              <a:t>" erscheint</a:t>
            </a:r>
          </a:p>
          <a:p>
            <a:pPr>
              <a:spcBef>
                <a:spcPts val="0"/>
              </a:spcBef>
              <a:tabLst>
                <a:tab pos="10944225" algn="r"/>
              </a:tabLst>
            </a:pPr>
            <a:r>
              <a:rPr lang="de-CH" dirty="0"/>
              <a:t>1871: „The Descent </a:t>
            </a:r>
            <a:r>
              <a:rPr lang="de-CH" dirty="0" err="1"/>
              <a:t>of</a:t>
            </a:r>
            <a:r>
              <a:rPr lang="de-CH" dirty="0"/>
              <a:t> Man" erscheint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9D865D-9214-D5AB-9EC0-8F7273ED1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56DB2B-BA43-AEF9-EC1D-13B8519BC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584" y="989545"/>
            <a:ext cx="3017904" cy="3971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On the Origin of Species - Wikipedia">
            <a:extLst>
              <a:ext uri="{FF2B5EF4-FFF2-40B4-BE49-F238E27FC236}">
                <a16:creationId xmlns:a16="http://schemas.microsoft.com/office/drawing/2014/main" id="{1D58FC36-BB11-4A1E-2FEF-7D0C0EED7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655" y="3365516"/>
            <a:ext cx="2144337" cy="3442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291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74880-93D1-BBA0-2673-7CAC43169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Die Geschichte von «Survival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fittest»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294F1-5DD8-070D-08D2-C1B39A509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8" y="1093305"/>
            <a:ext cx="6033859" cy="4217997"/>
          </a:xfrm>
        </p:spPr>
        <p:txBody>
          <a:bodyPr/>
          <a:lstStyle/>
          <a:p>
            <a:r>
              <a:rPr lang="de-CH" dirty="0"/>
              <a:t>Der Begriff wurde erstmals von Herbert Spencer (Philosoph) 1864 geprägt, nach der Lektüre von Darwins "On </a:t>
            </a:r>
            <a:r>
              <a:rPr lang="de-CH" dirty="0" err="1"/>
              <a:t>the</a:t>
            </a:r>
            <a:r>
              <a:rPr lang="de-CH" dirty="0"/>
              <a:t> Origin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Species</a:t>
            </a:r>
            <a:r>
              <a:rPr lang="de-CH" dirty="0"/>
              <a:t>". </a:t>
            </a:r>
          </a:p>
          <a:p>
            <a:r>
              <a:rPr lang="de-CH" dirty="0"/>
              <a:t>Auf Empfehlung von Alfred Russel Wallace (Botaniker) übernahm Darwin ihn 1868 schließlich selbst als Alternative zu "natürliche Selektion«</a:t>
            </a:r>
          </a:p>
          <a:p>
            <a:endParaRPr lang="de-CH" dirty="0"/>
          </a:p>
          <a:p>
            <a:r>
              <a:rPr lang="de-CH" b="1" dirty="0"/>
              <a:t>Missverständnis «Natur» als bewusste Einheit</a:t>
            </a:r>
          </a:p>
          <a:p>
            <a:r>
              <a:rPr lang="de-CH" dirty="0"/>
              <a:t>Schon zu Darwins Zeiten wurde kritisiert, dass beide Begriffe – "natürliche Selektion" wie auch "</a:t>
            </a:r>
            <a:r>
              <a:rPr lang="de-CH" dirty="0" err="1"/>
              <a:t>survival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fittest" – den Eindruck erwecken, die Natur handle bewusst und zielgerichtet. </a:t>
            </a:r>
          </a:p>
          <a:p>
            <a:r>
              <a:rPr lang="de-CH" dirty="0"/>
              <a:t>Darwin betonte jedoch ausdrücklich, dass Natur lediglich das Gesamtergebnis natürlicher Gesetze sei.</a:t>
            </a:r>
          </a:p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8AFA7-EF2B-3DC4-B5E7-B99ED994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 descr="Herbert Spencer - Wikipedia">
            <a:extLst>
              <a:ext uri="{FF2B5EF4-FFF2-40B4-BE49-F238E27FC236}">
                <a16:creationId xmlns:a16="http://schemas.microsoft.com/office/drawing/2014/main" id="{451C9F4F-7E58-A0F8-AF1B-FB1A6A75A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913" y="817844"/>
            <a:ext cx="2057016" cy="31698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1BBDBD-A16D-370D-1175-2EBE22AD3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2238" y="3086420"/>
            <a:ext cx="2381250" cy="3486150"/>
          </a:xfrm>
          <a:prstGeom prst="rect">
            <a:avLst/>
          </a:prstGeom>
        </p:spPr>
      </p:pic>
      <p:pic>
        <p:nvPicPr>
          <p:cNvPr id="7" name="Picture 6" descr="Fotos de Ilustracion dia tierra - Descarga fotos gratis de gran calidad |  Magnific (antes Freepik)">
            <a:extLst>
              <a:ext uri="{FF2B5EF4-FFF2-40B4-BE49-F238E27FC236}">
                <a16:creationId xmlns:a16="http://schemas.microsoft.com/office/drawing/2014/main" id="{FFB8AEA7-DB22-62B1-188C-EC046C7BC2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231" t="10681" r="7593" b="13453"/>
          <a:stretch>
            <a:fillRect/>
          </a:stretch>
        </p:blipFill>
        <p:spPr>
          <a:xfrm>
            <a:off x="6854757" y="3883282"/>
            <a:ext cx="2568102" cy="23424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683154A-56BE-0A59-BF51-848AB4540596}"/>
              </a:ext>
            </a:extLst>
          </p:cNvPr>
          <p:cNvGrpSpPr/>
          <p:nvPr/>
        </p:nvGrpSpPr>
        <p:grpSpPr>
          <a:xfrm>
            <a:off x="6686145" y="3683540"/>
            <a:ext cx="2944238" cy="2652409"/>
            <a:chOff x="6686145" y="3683540"/>
            <a:chExt cx="2944238" cy="2652409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1048F03-3E21-CD41-45FA-6C012F4E57A9}"/>
                </a:ext>
              </a:extLst>
            </p:cNvPr>
            <p:cNvCxnSpPr/>
            <p:nvPr/>
          </p:nvCxnSpPr>
          <p:spPr>
            <a:xfrm>
              <a:off x="6686145" y="3787302"/>
              <a:ext cx="2872902" cy="254864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2A8C082-2302-FD54-ADE5-02EB1EF993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18569" y="3683540"/>
              <a:ext cx="2911814" cy="265240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0034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A81F6-C209-29CC-3CC6-EF063FD4F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Und jetzt die ganzen Fehlinterpretationen…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826E5-9EC4-923E-4844-D481F71F2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8" y="1093304"/>
            <a:ext cx="7272515" cy="5566575"/>
          </a:xfrm>
        </p:spPr>
        <p:txBody>
          <a:bodyPr/>
          <a:lstStyle/>
          <a:p>
            <a:r>
              <a:rPr lang="de-CH" b="1" dirty="0"/>
              <a:t>Verwechslung von "fit" mit Stärke, körperlicher Fitness und Gesundheit</a:t>
            </a:r>
          </a:p>
          <a:p>
            <a:r>
              <a:rPr lang="de-CH" dirty="0"/>
              <a:t>Darwin meinte damit "besser an die Umgebung angepasst" – also die Passform wie bei einem Puzzleteil, nicht die Athletik eines Sportlers.</a:t>
            </a:r>
          </a:p>
          <a:p>
            <a:r>
              <a:rPr lang="de-CH" b="1" dirty="0"/>
              <a:t>«Überleben» statt «Reproduktion»</a:t>
            </a:r>
          </a:p>
          <a:p>
            <a:r>
              <a:rPr lang="de-CH" dirty="0"/>
              <a:t>Überleben wird oft als einziger Aspekt der Selektion verstanden. Biologisch gesehen ist der reproduktive Erfolg (Fortpflanzungsrate) aber der eigentliche Kern des Fitnessbegriffs, nicht allein das bloße Überleben.</a:t>
            </a:r>
          </a:p>
          <a:p>
            <a:r>
              <a:rPr lang="de-CH" b="1" dirty="0"/>
              <a:t>Anwendung auf Individuen statt auf Populationen</a:t>
            </a:r>
          </a:p>
          <a:p>
            <a:r>
              <a:rPr lang="de-CH" dirty="0"/>
              <a:t>Der Satz bezieht sich auf das generationsübergreifende Überleben vererbbarer Eigenschaften, nicht auf einzelne Individuen. </a:t>
            </a:r>
          </a:p>
          <a:p>
            <a:r>
              <a:rPr lang="de-CH" dirty="0"/>
              <a:t>Einzelne Lebewesen und deren Schicksal sind biologisch irrelevant!</a:t>
            </a:r>
            <a:br>
              <a:rPr lang="de-CH" dirty="0"/>
            </a:br>
            <a:r>
              <a:rPr lang="de-CH" dirty="0"/>
              <a:t>Auf Individuen-Basis ist es nur ein «Überleben des Glück-Habenden»!</a:t>
            </a:r>
          </a:p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F3DAC-806A-FFF0-C825-90032313A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 descr="Bodybuilding-Kraftheftgymnastik-Logotyp Sportvorlage, Retro-stilisiertes  Vektoremblem Oder Abzeichen Vektor Abbildung - Illustration von athlet,  verlust: 157862848">
            <a:extLst>
              <a:ext uri="{FF2B5EF4-FFF2-40B4-BE49-F238E27FC236}">
                <a16:creationId xmlns:a16="http://schemas.microsoft.com/office/drawing/2014/main" id="{B5FC4D0B-A053-35AB-E198-9A9C6F9CB8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186" t="6647" r="19944" b="34121"/>
          <a:stretch>
            <a:fillRect/>
          </a:stretch>
        </p:blipFill>
        <p:spPr>
          <a:xfrm>
            <a:off x="8041300" y="1093305"/>
            <a:ext cx="1592826" cy="1549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945F40-DC41-2FF8-8422-333599B2C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6538" y="1206389"/>
            <a:ext cx="1767691" cy="1323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schwer verletzt Mann im Krankenhaus Bett Karikatur Zeichnung 49107972  Vektor Kunst bei Vecteezy">
            <a:extLst>
              <a:ext uri="{FF2B5EF4-FFF2-40B4-BE49-F238E27FC236}">
                <a16:creationId xmlns:a16="http://schemas.microsoft.com/office/drawing/2014/main" id="{F50A699F-237D-D4E6-AA03-EC82531E4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3911" y="2850777"/>
            <a:ext cx="2147603" cy="1604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Doggy Style: Was die Hündchenstellung so lustvoll macht | BRIGITTE.de">
            <a:extLst>
              <a:ext uri="{FF2B5EF4-FFF2-40B4-BE49-F238E27FC236}">
                <a16:creationId xmlns:a16="http://schemas.microsoft.com/office/drawing/2014/main" id="{43FC3F57-FA4B-0D32-6CE0-B859A016E6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718" r="24398"/>
          <a:stretch>
            <a:fillRect/>
          </a:stretch>
        </p:blipFill>
        <p:spPr>
          <a:xfrm>
            <a:off x="10332345" y="2850777"/>
            <a:ext cx="1316074" cy="1604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074000-4BF5-AEC5-0B5D-F2F7A718BD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5277" y="4851105"/>
            <a:ext cx="1390211" cy="1601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4.600+ Fotos, Bilder und lizenzfreie Bilder zu Schiffbrüchiger - iStock |  Schiffbruch, Einsame insel, Robinson crusoe">
            <a:extLst>
              <a:ext uri="{FF2B5EF4-FFF2-40B4-BE49-F238E27FC236}">
                <a16:creationId xmlns:a16="http://schemas.microsoft.com/office/drawing/2014/main" id="{EE5C09BD-9366-1D38-9AEB-2AC226309B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0556" y="4662449"/>
            <a:ext cx="1734312" cy="1865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17659BA-2F78-FCF2-3531-B80D14859B84}"/>
              </a:ext>
            </a:extLst>
          </p:cNvPr>
          <p:cNvSpPr txBox="1"/>
          <p:nvPr/>
        </p:nvSpPr>
        <p:spPr>
          <a:xfrm>
            <a:off x="8380512" y="1213033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de-CH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de-CH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endParaRPr lang="de-CH" sz="8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280033-4B97-06AE-D252-07B1888AE0F1}"/>
              </a:ext>
            </a:extLst>
          </p:cNvPr>
          <p:cNvSpPr txBox="1"/>
          <p:nvPr/>
        </p:nvSpPr>
        <p:spPr>
          <a:xfrm>
            <a:off x="8483872" y="4851105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de-CH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de-CH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endParaRPr lang="de-CH" sz="8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13351E-4134-6A32-DAB7-1DA068884E34}"/>
              </a:ext>
            </a:extLst>
          </p:cNvPr>
          <p:cNvSpPr txBox="1"/>
          <p:nvPr/>
        </p:nvSpPr>
        <p:spPr>
          <a:xfrm>
            <a:off x="8380512" y="2915388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de-CH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de-CH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endParaRPr lang="de-CH" sz="8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0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6CEE9-CF7D-A297-A122-280D414C0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18A59-38AE-2A8A-2776-AF3BD7E63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Und jetzt die ganzen Fehlinterpretationen…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DB2BE-D581-5583-5127-CD5AD940C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8" y="1093305"/>
            <a:ext cx="7630844" cy="5220684"/>
          </a:xfrm>
        </p:spPr>
        <p:txBody>
          <a:bodyPr/>
          <a:lstStyle/>
          <a:p>
            <a:r>
              <a:rPr lang="de-CH" b="1" dirty="0"/>
              <a:t>Sozialdarwinismus / Moralische Interpretation</a:t>
            </a:r>
          </a:p>
          <a:p>
            <a:r>
              <a:rPr lang="de-CH" dirty="0"/>
              <a:t>Der Satz wurde – insbesondere von Spencer selbst – auf menschliche Gesellschaften übertragen, um Wettbewerb und kapitalistische Ideologien zu rechtfertigen (Sozialdarwinismus). Dies ist eine unzulässige Übertragung eines biologischen Konzepts auf soziale Verhältnisse.</a:t>
            </a:r>
          </a:p>
          <a:p>
            <a:r>
              <a:rPr lang="de-CH" dirty="0"/>
              <a:t>Das Gleiche gilt für die Übertragung auf Gesellschaften / Staaten – v.a. wenn auch noch die Fehldeutung «Stärke» hinzukommt. Damit wird die Spaltung in «wir» und «die anderen» gefördert.</a:t>
            </a:r>
          </a:p>
          <a:p>
            <a:r>
              <a:rPr lang="de-CH" b="1" dirty="0"/>
              <a:t>Wettbewerb als einzige Evolutionskraft</a:t>
            </a:r>
          </a:p>
          <a:p>
            <a:r>
              <a:rPr lang="de-CH" dirty="0"/>
              <a:t>Die Annahme, dass Konkurrenz/Wettbewerb der Haupttreiber der Evolution sei, ist falsch! </a:t>
            </a:r>
            <a:br>
              <a:rPr lang="de-CH" dirty="0"/>
            </a:br>
            <a:r>
              <a:rPr lang="de-CH" dirty="0"/>
              <a:t>Studien (z. B. </a:t>
            </a:r>
            <a:r>
              <a:rPr lang="de-CH" dirty="0" err="1"/>
              <a:t>Sahney</a:t>
            </a:r>
            <a:r>
              <a:rPr lang="de-CH" dirty="0"/>
              <a:t>, 2010) zeigen, dass Tiergruppen v.a. durch Expansion in unbesetzte ökologische Nischen und durch externe Umweltveränderungen geprägt wurden – nicht durch direkten Wettbewerb.</a:t>
            </a:r>
          </a:p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410A88-5DDF-FD63-4C23-D181A336C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 descr="2,616 Ss Uniforms Stock Photos, High-Res Pictures, and Images - Getty Images">
            <a:extLst>
              <a:ext uri="{FF2B5EF4-FFF2-40B4-BE49-F238E27FC236}">
                <a16:creationId xmlns:a16="http://schemas.microsoft.com/office/drawing/2014/main" id="{384421C7-1E98-2A2F-E3EB-EF93ECC74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1755" y="1093305"/>
            <a:ext cx="1865376" cy="1478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2.900+ Grafiken, lizenzfreie Vektorgrafiken und Clipart zu Arroganz -  iStock | Selbstverliebt, Macht, Arme verschränkt">
            <a:extLst>
              <a:ext uri="{FF2B5EF4-FFF2-40B4-BE49-F238E27FC236}">
                <a16:creationId xmlns:a16="http://schemas.microsoft.com/office/drawing/2014/main" id="{EE47DCE9-CAAA-01A5-0B64-0CEE0BB50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755" y="2659944"/>
            <a:ext cx="1865376" cy="1341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A892A3-AD8B-314A-5C29-12936DBFB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3877" y="1832445"/>
            <a:ext cx="1390211" cy="1601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AEB7DC-C6BC-F3F4-7163-60A73945DC01}"/>
              </a:ext>
            </a:extLst>
          </p:cNvPr>
          <p:cNvSpPr txBox="1"/>
          <p:nvPr/>
        </p:nvSpPr>
        <p:spPr>
          <a:xfrm>
            <a:off x="8449092" y="1093305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de-CH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de-CH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endParaRPr lang="de-CH" sz="8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75807B-E8C1-D0AE-3C6D-ED866E8A3AB1}"/>
              </a:ext>
            </a:extLst>
          </p:cNvPr>
          <p:cNvSpPr txBox="1"/>
          <p:nvPr/>
        </p:nvSpPr>
        <p:spPr>
          <a:xfrm>
            <a:off x="8449092" y="263295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de-CH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de-CH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endParaRPr lang="de-CH" sz="8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2C8BCE-84CF-2280-3D04-57512012C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5668" y="4286416"/>
            <a:ext cx="2144008" cy="2144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Verbreitungskarten der Tierarten in der Schweiz - waldwissen.net">
            <a:extLst>
              <a:ext uri="{FF2B5EF4-FFF2-40B4-BE49-F238E27FC236}">
                <a16:creationId xmlns:a16="http://schemas.microsoft.com/office/drawing/2014/main" id="{6C7E9F44-2747-E8D2-659D-808BF118DC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7926" y="4678680"/>
            <a:ext cx="2297961" cy="1478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0F3363A-59D2-E5D5-77F9-A2A8A0FDD268}"/>
              </a:ext>
            </a:extLst>
          </p:cNvPr>
          <p:cNvSpPr txBox="1"/>
          <p:nvPr/>
        </p:nvSpPr>
        <p:spPr>
          <a:xfrm>
            <a:off x="8086605" y="459891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de-CH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de-CH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endParaRPr lang="de-CH" sz="8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88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A0F73-8444-A447-C4DA-F5C4CF3E6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Wo stolpern wir ständig über Fehlinterpretationen?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C69E5-B0AE-9560-2794-F8F4D3F51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9" y="1093304"/>
            <a:ext cx="8414541" cy="5543715"/>
          </a:xfrm>
        </p:spPr>
        <p:txBody>
          <a:bodyPr/>
          <a:lstStyle/>
          <a:p>
            <a:r>
              <a:rPr lang="de-CH" b="1" dirty="0"/>
              <a:t>Krankheiten stärken Menschen «Was uns nicht umbringt macht uns härter»</a:t>
            </a:r>
          </a:p>
          <a:p>
            <a:r>
              <a:rPr lang="de-CH" dirty="0"/>
              <a:t>Krankheit macht den Körper per se nicht besser, siehe Dezimierung der Bevölkerung durch europäische Krankheitskeime in Nord- &amp; Südamerika.</a:t>
            </a:r>
          </a:p>
          <a:p>
            <a:r>
              <a:rPr lang="de-CH" dirty="0"/>
              <a:t>Keime und Viren haben keinen Willen! Sie sind nur kleine Maschinen, die in unseren Zellen ideale Reproduktionsfabriken vorfinden. Entweder besiegt der Körper sie oder nicht.</a:t>
            </a:r>
          </a:p>
          <a:p>
            <a:r>
              <a:rPr lang="de-CH" dirty="0"/>
              <a:t>Das Schicksal des Individuums ist der Evolution egal! Und der individuelle Tod, nachdem man bereits Kinder gezeugt hat, sowieso.</a:t>
            </a:r>
          </a:p>
          <a:p>
            <a:r>
              <a:rPr lang="de-CH" b="1" dirty="0"/>
              <a:t>Dobelli</a:t>
            </a:r>
          </a:p>
          <a:p>
            <a:r>
              <a:rPr lang="de-CH" dirty="0"/>
              <a:t>Krisen zu überleben ist oft Glück. Als Überlebender vergisst man, dass </a:t>
            </a:r>
            <a:br>
              <a:rPr lang="de-CH" dirty="0"/>
            </a:br>
            <a:r>
              <a:rPr lang="de-CH" dirty="0"/>
              <a:t>man auch hätte scheitern können – man vergleicht nur den Endzustand </a:t>
            </a:r>
            <a:br>
              <a:rPr lang="de-CH" dirty="0"/>
            </a:br>
            <a:r>
              <a:rPr lang="de-CH" dirty="0"/>
              <a:t>mit dem Minimum, nicht mit dem Ausgangspunkt.</a:t>
            </a:r>
          </a:p>
          <a:p>
            <a:r>
              <a:rPr lang="de-CH" dirty="0">
                <a:sym typeface="Wingdings" panose="05000000000000000000" pitchFamily="2" charset="2"/>
              </a:rPr>
              <a:t></a:t>
            </a:r>
            <a:r>
              <a:rPr lang="de-CH" dirty="0"/>
              <a:t>  «Erfahrungen durch Krisen zu machen ist idiotisch. </a:t>
            </a:r>
            <a:br>
              <a:rPr lang="de-CH" dirty="0"/>
            </a:br>
            <a:r>
              <a:rPr lang="de-CH" dirty="0"/>
              <a:t>      Das hätte man vorher durch Risiko-Minimierung besser machen können.»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394380-C314-A2DE-D48E-445803756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931E03-9168-F599-EB90-6D52350E9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243238" y="4826370"/>
            <a:ext cx="2209800" cy="1563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HIV-Vermehrung.jpg">
            <a:extLst>
              <a:ext uri="{FF2B5EF4-FFF2-40B4-BE49-F238E27FC236}">
                <a16:creationId xmlns:a16="http://schemas.microsoft.com/office/drawing/2014/main" id="{F9B95EB5-8265-D294-4611-68F796754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3238" y="3081226"/>
            <a:ext cx="2214881" cy="1507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Neuzeit: Kolumbus und die Eroberung Amerikas - Neuzeit - Geschichte -  Planet Wissen">
            <a:extLst>
              <a:ext uri="{FF2B5EF4-FFF2-40B4-BE49-F238E27FC236}">
                <a16:creationId xmlns:a16="http://schemas.microsoft.com/office/drawing/2014/main" id="{E07EEE37-64B4-00A6-2776-B02B5F7AD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3239" y="1186465"/>
            <a:ext cx="2209801" cy="1657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753D797-B11F-339C-265F-51A7DE3F7606}"/>
              </a:ext>
            </a:extLst>
          </p:cNvPr>
          <p:cNvSpPr/>
          <p:nvPr/>
        </p:nvSpPr>
        <p:spPr>
          <a:xfrm>
            <a:off x="8237220" y="5000175"/>
            <a:ext cx="3954780" cy="1216028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Man soll den Menschen die Illusion lassen, wenn das die Sicht auf ihr Leben erleichtert </a:t>
            </a:r>
          </a:p>
        </p:txBody>
      </p:sp>
    </p:spTree>
    <p:extLst>
      <p:ext uri="{BB962C8B-B14F-4D97-AF65-F5344CB8AC3E}">
        <p14:creationId xmlns:p14="http://schemas.microsoft.com/office/powerpoint/2010/main" val="180411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A8853-071B-9C3A-B624-2CFAE0361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Fazit – so müsste man es richtig lesen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CEA50-342C-C388-CB82-539B11831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1677" y="4327363"/>
            <a:ext cx="6121940" cy="2427770"/>
          </a:xfrm>
          <a:prstGeom prst="horizontalScroll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</p:spPr>
        <p:txBody>
          <a:bodyPr anchor="ctr"/>
          <a:lstStyle/>
          <a:p>
            <a:pPr algn="ctr"/>
            <a:r>
              <a:rPr lang="de-CH" dirty="0"/>
              <a:t>„Es ist nicht die stärkste Spezies, die überlebt, auch nicht die intelligenteste. Es ist diejenige, die am anpassungsfähigsten gegenüber Veränderungen ist."</a:t>
            </a:r>
          </a:p>
          <a:p>
            <a:pPr algn="ctr"/>
            <a:r>
              <a:rPr lang="de-CH" b="1" dirty="0"/>
              <a:t>Charles Darwin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B5C0E-5960-7828-9E56-87911CEEB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 descr="What &quot;Survival of the Fittest&quot; Means (It's Probably Not What You Think) -  Gihan Perera - Futurist Australia - Futurist Perth - conference speaker,  author - AI, disruption, change, leadership, innovation">
            <a:extLst>
              <a:ext uri="{FF2B5EF4-FFF2-40B4-BE49-F238E27FC236}">
                <a16:creationId xmlns:a16="http://schemas.microsoft.com/office/drawing/2014/main" id="{2B768CEC-F3EA-ECC1-6EB0-0A64C66015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892" y="981591"/>
            <a:ext cx="5731510" cy="32753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AE0ABF-F557-778A-C7FC-89ADB351A37F}"/>
              </a:ext>
            </a:extLst>
          </p:cNvPr>
          <p:cNvSpPr/>
          <p:nvPr/>
        </p:nvSpPr>
        <p:spPr>
          <a:xfrm>
            <a:off x="7933230" y="1135380"/>
            <a:ext cx="3458670" cy="518922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de-CH" dirty="0"/>
              <a:t>Falls Ihr </a:t>
            </a:r>
            <a:br>
              <a:rPr lang="de-CH" dirty="0"/>
            </a:br>
            <a:r>
              <a:rPr lang="de-CH" dirty="0"/>
              <a:t>«</a:t>
            </a:r>
            <a:r>
              <a:rPr lang="de-CH" dirty="0" err="1"/>
              <a:t>survival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fittest» doch irgendwann übersetzen müsst, dann sagt besser: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de-CH" dirty="0"/>
              <a:t>«Das Überleben der anpassungsfähigeren Art» oder…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de-CH" dirty="0"/>
              <a:t>«Das Überleben der flexibleren Art» </a:t>
            </a:r>
            <a:br>
              <a:rPr lang="de-CH" dirty="0"/>
            </a:br>
            <a:r>
              <a:rPr lang="de-CH" dirty="0"/>
              <a:t>oder… 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de-CH" dirty="0"/>
              <a:t>«Das Überleben der Art, die  anpassungsfähiger auf Veränderungen reagiert»</a:t>
            </a:r>
          </a:p>
        </p:txBody>
      </p:sp>
    </p:spTree>
    <p:extLst>
      <p:ext uri="{BB962C8B-B14F-4D97-AF65-F5344CB8AC3E}">
        <p14:creationId xmlns:p14="http://schemas.microsoft.com/office/powerpoint/2010/main" val="75362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D9E83-86D3-E565-49E6-8DF702A8A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328" y="369737"/>
            <a:ext cx="8595113" cy="540687"/>
          </a:xfrm>
        </p:spPr>
        <p:txBody>
          <a:bodyPr/>
          <a:lstStyle/>
          <a:p>
            <a:r>
              <a:rPr lang="de-CH" dirty="0"/>
              <a:t>Umstieg auf Elektromobilität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CBAA0-B96C-BC40-3B3D-4701AFE5E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4061" y="1084881"/>
            <a:ext cx="5916209" cy="2546889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de-CH" dirty="0"/>
              <a:t>Auch wir fahren ja jetzt voll elektrisch.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de-CH" dirty="0"/>
              <a:t>Die Assistenz-System sind einfach genial! So butter-weiche Kurvenfahrten und perfekt in der Spur!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de-CH" dirty="0"/>
              <a:t>Von den 20 Minuten nach Schaan bin ich höchstens 1..2 Minuten selbst(!) aktiv gefahren (Gas, Bremse, Lenken).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de-CH" dirty="0"/>
              <a:t>700 km nach Aachen </a:t>
            </a:r>
            <a:r>
              <a:rPr lang="de-CH"/>
              <a:t>Enten holen</a:t>
            </a:r>
            <a:r>
              <a:rPr lang="de-CH" dirty="0"/>
              <a:t>? Waren nie so entspannt, wie mit diesem Wagen. Und mit 800 km WLTP-Reichweite hält der Wagen definitiv länger durch als wir 😄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37FDC-E9FF-E530-576E-8F5136943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 descr="Warum Updates wichtig sind - Onlineportal von IT Management">
            <a:extLst>
              <a:ext uri="{FF2B5EF4-FFF2-40B4-BE49-F238E27FC236}">
                <a16:creationId xmlns:a16="http://schemas.microsoft.com/office/drawing/2014/main" id="{F1D20518-9E93-999A-8EBD-7E4E7F7B8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498834" cy="140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71D34C-6F76-A95E-0E56-93C312590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29" y="2432393"/>
            <a:ext cx="4808209" cy="2693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BMW iX3 Neue Klasse – WLTP- und reale Reichweite">
            <a:extLst>
              <a:ext uri="{FF2B5EF4-FFF2-40B4-BE49-F238E27FC236}">
                <a16:creationId xmlns:a16="http://schemas.microsoft.com/office/drawing/2014/main" id="{86F4BCB7-2763-5CE8-F243-CF3A75B08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586" y="4328353"/>
            <a:ext cx="4231038" cy="2426780"/>
          </a:xfrm>
          <a:prstGeom prst="rect">
            <a:avLst/>
          </a:prstGeom>
        </p:spPr>
      </p:pic>
      <p:pic>
        <p:nvPicPr>
          <p:cNvPr id="9" name="Picture 8" descr="Die überaktive Blase - BeckenBalance Physiotherapie">
            <a:extLst>
              <a:ext uri="{FF2B5EF4-FFF2-40B4-BE49-F238E27FC236}">
                <a16:creationId xmlns:a16="http://schemas.microsoft.com/office/drawing/2014/main" id="{49F2C199-5318-C669-635D-FFB6C63E5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8555" y="3631770"/>
            <a:ext cx="780082" cy="78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2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volution I - Theorien und Grundlagen Altersbestimmung">
            <a:extLst>
              <a:ext uri="{FF2B5EF4-FFF2-40B4-BE49-F238E27FC236}">
                <a16:creationId xmlns:a16="http://schemas.microsoft.com/office/drawing/2014/main" id="{73D03CA9-CDBE-1D41-C4C0-386CE8CB4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4380" cy="685800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1C344B2-56F0-9C69-F2A5-172EB4949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rgbClr val="92D050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D0C35A8-75C1-B556-0679-DC1B80AB0CC8}"/>
              </a:ext>
            </a:extLst>
          </p:cNvPr>
          <p:cNvSpPr txBox="1">
            <a:spLocks/>
          </p:cNvSpPr>
          <p:nvPr/>
        </p:nvSpPr>
        <p:spPr>
          <a:xfrm>
            <a:off x="6427582" y="6034208"/>
            <a:ext cx="5555970" cy="6355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Wie alt </a:t>
            </a:r>
            <a:r>
              <a:rPr lang="en-US" dirty="0" err="1"/>
              <a:t>ist</a:t>
            </a:r>
            <a:r>
              <a:rPr lang="en-US" dirty="0"/>
              <a:t> was?</a:t>
            </a:r>
            <a:endParaRPr lang="de-CH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AED93FF-1F8A-16A8-6EED-6BE8C95371DB}"/>
              </a:ext>
            </a:extLst>
          </p:cNvPr>
          <p:cNvSpPr txBox="1">
            <a:spLocks/>
          </p:cNvSpPr>
          <p:nvPr/>
        </p:nvSpPr>
        <p:spPr>
          <a:xfrm>
            <a:off x="8168593" y="3731321"/>
            <a:ext cx="3814959" cy="22064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CH" sz="3200" dirty="0"/>
              <a:t>Altersbestimmung in der  Archäologie</a:t>
            </a:r>
          </a:p>
        </p:txBody>
      </p:sp>
    </p:spTree>
    <p:extLst>
      <p:ext uri="{BB962C8B-B14F-4D97-AF65-F5344CB8AC3E}">
        <p14:creationId xmlns:p14="http://schemas.microsoft.com/office/powerpoint/2010/main" val="23421465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0138B-532E-4888-2090-A62A9CD85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Archäologie – so lange gibt es die noch gar nicht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9276A-7E11-FD2C-A123-19FF3AA0B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9" y="1093305"/>
            <a:ext cx="7655136" cy="522068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de-CH" dirty="0"/>
              <a:t>Die wissenschaftliche Archäologie begann erst im 19. Jahrhundert und hatte sofort ein wichtiges Problem:</a:t>
            </a:r>
          </a:p>
          <a:p>
            <a:pPr>
              <a:spcBef>
                <a:spcPts val="600"/>
              </a:spcBef>
            </a:pPr>
            <a:endParaRPr lang="de-CH" dirty="0"/>
          </a:p>
          <a:p>
            <a:pPr>
              <a:spcBef>
                <a:spcPts val="600"/>
              </a:spcBef>
            </a:pPr>
            <a:r>
              <a:rPr lang="de-CH" dirty="0"/>
              <a:t>	Wie alt ist dieser oder jener Fund???</a:t>
            </a:r>
          </a:p>
          <a:p>
            <a:pPr>
              <a:spcBef>
                <a:spcPts val="600"/>
              </a:spcBef>
            </a:pPr>
            <a:endParaRPr lang="de-CH" dirty="0"/>
          </a:p>
          <a:p>
            <a:pPr>
              <a:spcBef>
                <a:spcPts val="600"/>
              </a:spcBef>
            </a:pPr>
            <a:r>
              <a:rPr lang="de-CH" dirty="0"/>
              <a:t>Die Methoden und deren Entwicklung lassen sich in 3 Phasen einteilen: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de-CH" b="1" dirty="0"/>
              <a:t>Relative Datierung: Die Anfänge</a:t>
            </a:r>
          </a:p>
          <a:p>
            <a:pPr>
              <a:spcBef>
                <a:spcPts val="600"/>
              </a:spcBef>
            </a:pPr>
            <a:r>
              <a:rPr lang="de-CH" dirty="0"/>
              <a:t>Es gibt keine absoluten Verfahren. Funde werden durch Ihre Relation zu anderen datiert</a:t>
            </a:r>
          </a:p>
          <a:p>
            <a:pPr>
              <a:spcBef>
                <a:spcPts val="600"/>
              </a:spcBef>
            </a:pPr>
            <a:r>
              <a:rPr lang="de-CH" b="1" dirty="0"/>
              <a:t>2. Die naturwissenschaftliche Revolution (ab 1900)</a:t>
            </a:r>
          </a:p>
          <a:p>
            <a:pPr>
              <a:spcBef>
                <a:spcPts val="600"/>
              </a:spcBef>
            </a:pPr>
            <a:r>
              <a:rPr lang="de-CH" dirty="0"/>
              <a:t>Erste wissenschaftliche verfahren, die eine absolute Datierung zulassen</a:t>
            </a:r>
          </a:p>
          <a:p>
            <a:pPr>
              <a:spcBef>
                <a:spcPts val="600"/>
              </a:spcBef>
            </a:pPr>
            <a:r>
              <a:rPr lang="de-CH" b="1" dirty="0"/>
              <a:t>3. Moderne Methoden (seit 2000)</a:t>
            </a:r>
          </a:p>
          <a:p>
            <a:pPr>
              <a:spcBef>
                <a:spcPts val="600"/>
              </a:spcBef>
            </a:pPr>
            <a:r>
              <a:rPr lang="de-CH" dirty="0"/>
              <a:t>Weitere unabhängige Verfahren und die Nutzung der DNA</a:t>
            </a:r>
          </a:p>
          <a:p>
            <a:pPr>
              <a:spcBef>
                <a:spcPts val="600"/>
              </a:spcBef>
            </a:pPr>
            <a:r>
              <a:rPr lang="de-CH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2D96A-B2B2-AFB8-18F2-7105F7470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 descr="Vektor Clip Art-Illustration ein Fragezeichen in einer römischen oder  griechischen Spalte Architektur-Stil gerendert Stock-Vektorgrafik - Alamy">
            <a:extLst>
              <a:ext uri="{FF2B5EF4-FFF2-40B4-BE49-F238E27FC236}">
                <a16:creationId xmlns:a16="http://schemas.microsoft.com/office/drawing/2014/main" id="{C1780C84-7877-6E23-42AD-228AD148F9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682"/>
          <a:stretch>
            <a:fillRect/>
          </a:stretch>
        </p:blipFill>
        <p:spPr>
          <a:xfrm>
            <a:off x="5443686" y="1498061"/>
            <a:ext cx="855199" cy="151751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3583497-E5F9-0EDF-D748-678078862BED}"/>
              </a:ext>
            </a:extLst>
          </p:cNvPr>
          <p:cNvGrpSpPr/>
          <p:nvPr/>
        </p:nvGrpSpPr>
        <p:grpSpPr>
          <a:xfrm>
            <a:off x="8099847" y="1990931"/>
            <a:ext cx="3958236" cy="1569394"/>
            <a:chOff x="8171235" y="2016871"/>
            <a:chExt cx="3958236" cy="1569394"/>
          </a:xfrm>
        </p:grpSpPr>
        <p:pic>
          <p:nvPicPr>
            <p:cNvPr id="6" name="Picture 5" descr="datum1.jpg">
              <a:extLst>
                <a:ext uri="{FF2B5EF4-FFF2-40B4-BE49-F238E27FC236}">
                  <a16:creationId xmlns:a16="http://schemas.microsoft.com/office/drawing/2014/main" id="{A0A1A822-4FA4-4417-F124-42D553ADE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0341"/>
            <a:stretch>
              <a:fillRect/>
            </a:stretch>
          </p:blipFill>
          <p:spPr>
            <a:xfrm>
              <a:off x="8171235" y="2016871"/>
              <a:ext cx="1577640" cy="156939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B6EF030-44F9-95F8-90C6-08FBF59D9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48875" y="2694821"/>
              <a:ext cx="2380596" cy="3207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0F990D6A-26B9-B1A4-4654-E04274DBC177}"/>
                </a:ext>
              </a:extLst>
            </p:cNvPr>
            <p:cNvSpPr/>
            <p:nvPr/>
          </p:nvSpPr>
          <p:spPr>
            <a:xfrm>
              <a:off x="10780588" y="2467842"/>
              <a:ext cx="903854" cy="365125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pic>
        <p:nvPicPr>
          <p:cNvPr id="10" name="Picture 9" descr="Radiokarbonmethode einfach erklärt! - C-14-Methode, Rechnung (Physik)">
            <a:extLst>
              <a:ext uri="{FF2B5EF4-FFF2-40B4-BE49-F238E27FC236}">
                <a16:creationId xmlns:a16="http://schemas.microsoft.com/office/drawing/2014/main" id="{58352138-D961-6465-0705-7B200F0DE2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218" t="41935" r="5589"/>
          <a:stretch>
            <a:fillRect/>
          </a:stretch>
        </p:blipFill>
        <p:spPr>
          <a:xfrm>
            <a:off x="8171235" y="3709309"/>
            <a:ext cx="3815460" cy="14292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848B7F-9EF9-058D-B0BB-423B112C1E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293" t="2993" r="9007" b="1354"/>
          <a:stretch>
            <a:fillRect/>
          </a:stretch>
        </p:blipFill>
        <p:spPr>
          <a:xfrm rot="5400000">
            <a:off x="9428217" y="4077339"/>
            <a:ext cx="1301493" cy="381546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68A858C-A38A-482C-3C0D-C298DF4AB795}"/>
              </a:ext>
            </a:extLst>
          </p:cNvPr>
          <p:cNvSpPr/>
          <p:nvPr/>
        </p:nvSpPr>
        <p:spPr>
          <a:xfrm>
            <a:off x="3015575" y="3842426"/>
            <a:ext cx="3184188" cy="1679642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Wir schauen uns jetzt eine Auswahl der wichtigsten Methoden an</a:t>
            </a:r>
          </a:p>
        </p:txBody>
      </p:sp>
    </p:spTree>
    <p:extLst>
      <p:ext uri="{BB962C8B-B14F-4D97-AF65-F5344CB8AC3E}">
        <p14:creationId xmlns:p14="http://schemas.microsoft.com/office/powerpoint/2010/main" val="321645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01B06-A770-1FD0-A96B-82D37C6B0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1. Relative Datierung – 19. Jahrhundert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1AC98-4611-9F06-0B29-0FBE88B0D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8" y="1093305"/>
            <a:ext cx="6033859" cy="5220684"/>
          </a:xfrm>
        </p:spPr>
        <p:txBody>
          <a:bodyPr/>
          <a:lstStyle/>
          <a:p>
            <a:r>
              <a:rPr lang="de-CH" b="1" dirty="0"/>
              <a:t>Stratigraphie – die älteste Methode</a:t>
            </a:r>
            <a:r>
              <a:rPr lang="de-CH" dirty="0"/>
              <a:t> </a:t>
            </a:r>
          </a:p>
          <a:p>
            <a:r>
              <a:rPr lang="de-CH" dirty="0"/>
              <a:t>Bestimmung der zeitlichen Schichtfolge durch Ablagerungen, Bautätigkeit etc.</a:t>
            </a:r>
          </a:p>
          <a:p>
            <a:r>
              <a:rPr lang="de-CH" dirty="0"/>
              <a:t>Funde in derselben Schicht gelten als gleichaltrig – tiefer liegende Schichten sind älter als darüberliegende</a:t>
            </a:r>
          </a:p>
          <a:p>
            <a:endParaRPr lang="de-CH" dirty="0"/>
          </a:p>
          <a:p>
            <a:r>
              <a:rPr lang="de-CH" b="1" dirty="0"/>
              <a:t>Historische Chronologie</a:t>
            </a:r>
            <a:r>
              <a:rPr lang="de-CH" dirty="0"/>
              <a:t> </a:t>
            </a:r>
          </a:p>
          <a:p>
            <a:r>
              <a:rPr lang="de-CH" dirty="0"/>
              <a:t>Abgleich der Fundstücke mit bekannten </a:t>
            </a:r>
            <a:br>
              <a:rPr lang="de-CH" dirty="0"/>
            </a:br>
            <a:r>
              <a:rPr lang="de-CH" dirty="0"/>
              <a:t>Königslisten, Münzen oder Inschriften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F5140-7241-C4D2-E6B1-DAE6B1728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E01078-4621-4C21-D973-4970384B13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950" b="69035"/>
          <a:stretch>
            <a:fillRect/>
          </a:stretch>
        </p:blipFill>
        <p:spPr>
          <a:xfrm>
            <a:off x="6596569" y="1093305"/>
            <a:ext cx="2688887" cy="1769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938C8C-5F40-B306-D84E-55EC6D146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213" t="41858" r="5291" b="2767"/>
          <a:stretch>
            <a:fillRect/>
          </a:stretch>
        </p:blipFill>
        <p:spPr>
          <a:xfrm>
            <a:off x="9332069" y="538913"/>
            <a:ext cx="1971472" cy="3164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Königsliste von Abydos (Sethos I.) – Wikipedia">
            <a:extLst>
              <a:ext uri="{FF2B5EF4-FFF2-40B4-BE49-F238E27FC236}">
                <a16:creationId xmlns:a16="http://schemas.microsoft.com/office/drawing/2014/main" id="{A1E0A02A-5A64-9BE1-37CE-45EAF1D96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1627" y="4389303"/>
            <a:ext cx="3682703" cy="1686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Die sumerische Königsliste – mythologische Wurzeln alter Kulturen - Goldspur">
            <a:extLst>
              <a:ext uri="{FF2B5EF4-FFF2-40B4-BE49-F238E27FC236}">
                <a16:creationId xmlns:a16="http://schemas.microsoft.com/office/drawing/2014/main" id="{017AFD63-DC01-8914-D8AF-B2760C425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9355" y="3401995"/>
            <a:ext cx="3275532" cy="2988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317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4A0E9F-3FB3-6CC2-8B00-69171FFA4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6617" y="426592"/>
            <a:ext cx="2037064" cy="2028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4A1B04-E637-2787-64EC-F73C8055C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2. Naturwissenschaften - Dendrochronologie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B37F3-D399-422A-376C-65E1E0A15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8" y="1093305"/>
            <a:ext cx="6863953" cy="522068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de-CH" dirty="0"/>
              <a:t>Andrew Ellicott Douglass entwickelte die Methode, anhand von Baumringen das Alter von Holzfunden zu bestimmen – teilweise jahrgenau.</a:t>
            </a:r>
          </a:p>
          <a:p>
            <a:pPr>
              <a:spcBef>
                <a:spcPts val="600"/>
              </a:spcBef>
            </a:pPr>
            <a:r>
              <a:rPr lang="de-CH" dirty="0"/>
              <a:t>Zeitliche Reichweite: Von heute bis ca. 12’000 Jahre</a:t>
            </a:r>
          </a:p>
          <a:p>
            <a:pPr>
              <a:spcBef>
                <a:spcPts val="600"/>
              </a:spcBef>
            </a:pPr>
            <a:r>
              <a:rPr lang="de-CH" b="1" dirty="0"/>
              <a:t>Verbindungen über die Archäologie hinaus</a:t>
            </a:r>
          </a:p>
          <a:p>
            <a:pPr>
              <a:spcBef>
                <a:spcPts val="600"/>
              </a:spcBef>
            </a:pPr>
            <a:r>
              <a:rPr lang="de-CH" b="1" dirty="0"/>
              <a:t>Klima</a:t>
            </a:r>
            <a:r>
              <a:rPr lang="de-CH" dirty="0"/>
              <a:t>: Ergebnisse der Wachstums-Beobachtungen bilden eine solide Basis für Klima-Daten in der jeweiligen Region</a:t>
            </a:r>
          </a:p>
          <a:p>
            <a:pPr>
              <a:spcBef>
                <a:spcPts val="600"/>
              </a:spcBef>
            </a:pPr>
            <a:r>
              <a:rPr lang="de-CH" b="1" dirty="0"/>
              <a:t>Kunst und Kunstgeschichte</a:t>
            </a:r>
            <a:r>
              <a:rPr lang="de-CH" dirty="0"/>
              <a:t>: Jahr-genaue Altersbestimmung von Kunstwerken oder Bildern aus Holz, Malerei auf Holz </a:t>
            </a:r>
            <a:br>
              <a:rPr lang="de-CH" dirty="0"/>
            </a:br>
            <a:r>
              <a:rPr lang="de-CH" dirty="0"/>
              <a:t>und Musikinstrumenten. </a:t>
            </a:r>
          </a:p>
          <a:p>
            <a:pPr>
              <a:spcBef>
                <a:spcPts val="600"/>
              </a:spcBef>
            </a:pPr>
            <a:r>
              <a:rPr lang="de-CH" dirty="0"/>
              <a:t>Beispiel: ‘Stammgleichheit’ der Stradivari „Messias“ </a:t>
            </a:r>
            <a:br>
              <a:rPr lang="de-CH" dirty="0"/>
            </a:br>
            <a:r>
              <a:rPr lang="de-CH" dirty="0"/>
              <a:t>und einer Geige von Giovanni Battista </a:t>
            </a:r>
            <a:r>
              <a:rPr lang="de-CH" dirty="0" err="1"/>
              <a:t>Rogeri</a:t>
            </a:r>
            <a:endParaRPr lang="de-CH" dirty="0"/>
          </a:p>
          <a:p>
            <a:pPr>
              <a:spcBef>
                <a:spcPts val="600"/>
              </a:spcBef>
            </a:pPr>
            <a:r>
              <a:rPr lang="de-CH" b="1" dirty="0"/>
              <a:t>Ähnlich</a:t>
            </a:r>
            <a:r>
              <a:rPr lang="de-CH" dirty="0"/>
              <a:t>: </a:t>
            </a:r>
            <a:r>
              <a:rPr lang="de-CH" dirty="0" err="1"/>
              <a:t>Warvenchronolgie</a:t>
            </a:r>
            <a:r>
              <a:rPr lang="de-CH" dirty="0"/>
              <a:t> (von schwedisch «</a:t>
            </a:r>
            <a:r>
              <a:rPr lang="de-CH" dirty="0" err="1"/>
              <a:t>varvig</a:t>
            </a:r>
            <a:r>
              <a:rPr lang="de-CH" dirty="0"/>
              <a:t> </a:t>
            </a:r>
            <a:r>
              <a:rPr lang="de-CH" dirty="0" err="1"/>
              <a:t>lera</a:t>
            </a:r>
            <a:r>
              <a:rPr lang="de-CH" dirty="0"/>
              <a:t>» =  geschichteter Ton), die Abfolge von Tonschichten in Seen, Flüssen und Meeren (bis zu 76’000 je nach Ort)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BD3132-F0C4-1C5F-A9CF-C24A7F3CC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 descr="Bergbauforschung Graubünden | Martin Schreiber">
            <a:extLst>
              <a:ext uri="{FF2B5EF4-FFF2-40B4-BE49-F238E27FC236}">
                <a16:creationId xmlns:a16="http://schemas.microsoft.com/office/drawing/2014/main" id="{110297DF-BB11-4955-E285-BD375012E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606" y="1940101"/>
            <a:ext cx="3635485" cy="3390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C9360B-4391-698E-FCCC-034FD773FF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256" t="8664" r="29920" b="7782"/>
          <a:stretch>
            <a:fillRect/>
          </a:stretch>
        </p:blipFill>
        <p:spPr>
          <a:xfrm rot="2283012">
            <a:off x="7119395" y="2360853"/>
            <a:ext cx="1246006" cy="3485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61FF6ADE-E491-283D-0935-D36B42B07BCE}"/>
              </a:ext>
            </a:extLst>
          </p:cNvPr>
          <p:cNvSpPr/>
          <p:nvPr/>
        </p:nvSpPr>
        <p:spPr>
          <a:xfrm>
            <a:off x="11513488" y="3698929"/>
            <a:ext cx="162414" cy="37195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B01DF4-F519-4781-1DFD-0AB68FDACDAC}"/>
              </a:ext>
            </a:extLst>
          </p:cNvPr>
          <p:cNvSpPr txBox="1"/>
          <p:nvPr/>
        </p:nvSpPr>
        <p:spPr>
          <a:xfrm>
            <a:off x="11218702" y="3409027"/>
            <a:ext cx="914400" cy="38229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Heute</a:t>
            </a: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22BEA789-37DC-7B80-E02B-0F1A14C8BA62}"/>
              </a:ext>
            </a:extLst>
          </p:cNvPr>
          <p:cNvSpPr/>
          <p:nvPr/>
        </p:nvSpPr>
        <p:spPr>
          <a:xfrm>
            <a:off x="8276095" y="5383078"/>
            <a:ext cx="3399807" cy="23701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0D67E5-90C7-5551-BE1F-BB14DD2A41B8}"/>
              </a:ext>
            </a:extLst>
          </p:cNvPr>
          <p:cNvSpPr txBox="1"/>
          <p:nvPr/>
        </p:nvSpPr>
        <p:spPr>
          <a:xfrm>
            <a:off x="9230285" y="5536411"/>
            <a:ext cx="1846423" cy="3574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Vergangenheit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1D24474-75E0-ECD4-BD18-1612ED2DDBF7}"/>
              </a:ext>
            </a:extLst>
          </p:cNvPr>
          <p:cNvSpPr/>
          <p:nvPr/>
        </p:nvSpPr>
        <p:spPr>
          <a:xfrm>
            <a:off x="8131961" y="2608840"/>
            <a:ext cx="3600773" cy="186921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Durch das Verfahren wurden z.B. etliche, bisher dem Niederländer Pieter </a:t>
            </a:r>
            <a:r>
              <a:rPr lang="de-CH" dirty="0" err="1"/>
              <a:t>Brügel</a:t>
            </a:r>
            <a:r>
              <a:rPr lang="de-CH" dirty="0"/>
              <a:t> zugeschriebene, Werke aus seinem Werksverzeichnis entfernt.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8FD527-9F84-5ABB-EE3D-7189817C0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1326" y="2128046"/>
            <a:ext cx="2974769" cy="4529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143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AED6D-227E-B281-2F06-2886E6627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2. Naturwissenschaften – Radio-Karbon-Methode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3D5C9-6A53-B4E6-8A02-AFD76A166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8" y="1093305"/>
            <a:ext cx="6812072" cy="331016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de-CH" dirty="0"/>
              <a:t>Durch kosmische Strahlung wird das radioaktive C</a:t>
            </a:r>
            <a:r>
              <a:rPr lang="de-CH" baseline="30000" dirty="0"/>
              <a:t>14</a:t>
            </a:r>
            <a:r>
              <a:rPr lang="de-CH" dirty="0"/>
              <a:t> erzeugt und ist als Kohlendioxid in der Atmosphäre. Der Anteil von C</a:t>
            </a:r>
            <a:r>
              <a:rPr lang="de-CH" baseline="30000" dirty="0"/>
              <a:t>14 </a:t>
            </a:r>
            <a:r>
              <a:rPr lang="de-CH" dirty="0"/>
              <a:t>zu dem nicht-radioaktiven C</a:t>
            </a:r>
            <a:r>
              <a:rPr lang="de-CH" baseline="30000" dirty="0"/>
              <a:t>12</a:t>
            </a:r>
            <a:r>
              <a:rPr lang="de-CH" dirty="0"/>
              <a:t> ist konstant (1 : 10</a:t>
            </a:r>
            <a:r>
              <a:rPr lang="de-CH" baseline="30000" dirty="0"/>
              <a:t>12</a:t>
            </a:r>
            <a:r>
              <a:rPr lang="de-CH" dirty="0"/>
              <a:t>). </a:t>
            </a:r>
          </a:p>
          <a:p>
            <a:pPr>
              <a:spcBef>
                <a:spcPts val="600"/>
              </a:spcBef>
            </a:pPr>
            <a:r>
              <a:rPr lang="de-CH" dirty="0"/>
              <a:t>Pflanzen nehmen das CO</a:t>
            </a:r>
            <a:r>
              <a:rPr lang="de-CH" baseline="-25000" dirty="0"/>
              <a:t>2</a:t>
            </a:r>
            <a:r>
              <a:rPr lang="de-CH" dirty="0"/>
              <a:t> auf, Tiere fressen Pflanzen.</a:t>
            </a:r>
          </a:p>
          <a:p>
            <a:pPr>
              <a:spcBef>
                <a:spcPts val="600"/>
              </a:spcBef>
            </a:pPr>
            <a:r>
              <a:rPr lang="de-CH" dirty="0"/>
              <a:t>Dieses Verhältnis bleibt im Lebewesen konstant, solange das Lebewesen Pflanzen frisst.</a:t>
            </a:r>
          </a:p>
          <a:p>
            <a:pPr>
              <a:spcBef>
                <a:spcPts val="600"/>
              </a:spcBef>
            </a:pPr>
            <a:r>
              <a:rPr lang="de-CH" dirty="0"/>
              <a:t>Stirbt es, kommt kein neues C</a:t>
            </a:r>
            <a:r>
              <a:rPr lang="de-CH" baseline="30000" dirty="0"/>
              <a:t>14</a:t>
            </a:r>
            <a:r>
              <a:rPr lang="de-CH" dirty="0"/>
              <a:t> dazu. Ab jetzt läuft die Halbwertszeit des C</a:t>
            </a:r>
            <a:r>
              <a:rPr lang="de-CH" baseline="30000" dirty="0"/>
              <a:t>14 </a:t>
            </a:r>
            <a:r>
              <a:rPr lang="de-CH" dirty="0"/>
              <a:t>von 5’730 </a:t>
            </a:r>
            <a:r>
              <a:rPr lang="de-CH" dirty="0">
                <a:sym typeface="Symbol" panose="05050102010706020507" pitchFamily="18" charset="2"/>
              </a:rPr>
              <a:t></a:t>
            </a:r>
            <a:r>
              <a:rPr lang="de-CH" dirty="0"/>
              <a:t>40 Jahren.</a:t>
            </a:r>
          </a:p>
          <a:p>
            <a:pPr>
              <a:spcBef>
                <a:spcPts val="600"/>
              </a:spcBef>
            </a:pPr>
            <a:r>
              <a:rPr lang="de-CH" dirty="0"/>
              <a:t>Zeitliche Reichweite: 300 bis ca. 60’000 Jahre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endParaRPr lang="de-CH" dirty="0"/>
          </a:p>
          <a:p>
            <a:pPr marL="342900" indent="-342900">
              <a:spcBef>
                <a:spcPts val="600"/>
              </a:spcBef>
              <a:buAutoNum type="arabicPeriod"/>
            </a:pP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542552-D2EC-F2DB-B7B2-7DEE36764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9D88F8-924A-50F8-FFB6-9FBD5C47A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695" b="70426"/>
          <a:stretch>
            <a:fillRect/>
          </a:stretch>
        </p:blipFill>
        <p:spPr>
          <a:xfrm>
            <a:off x="8562970" y="853956"/>
            <a:ext cx="2017679" cy="1267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B EA_2 Wie ein Krimi - Leichen und Isotope / Radiocarbonmethode">
            <a:extLst>
              <a:ext uri="{FF2B5EF4-FFF2-40B4-BE49-F238E27FC236}">
                <a16:creationId xmlns:a16="http://schemas.microsoft.com/office/drawing/2014/main" id="{7293DC23-369F-8410-CA62-C9BF04DC50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146"/>
          <a:stretch>
            <a:fillRect/>
          </a:stretch>
        </p:blipFill>
        <p:spPr>
          <a:xfrm>
            <a:off x="7282774" y="2398023"/>
            <a:ext cx="4578071" cy="3234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9E2AB9-1DEC-8F97-7346-752D20400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7125" y="4403465"/>
            <a:ext cx="4168867" cy="2351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249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1BD9E-06E6-6A22-DFA6-9F7103F05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7D396-8339-743E-7988-C15B5B2C7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2. Naturwissenschaften – </a:t>
            </a:r>
            <a:r>
              <a:rPr lang="de-CH" dirty="0" err="1"/>
              <a:t>Thermolumineszenzdatierung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17EFF-D789-BA0D-DAEE-579B39BC7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8" y="1093304"/>
            <a:ext cx="5988464" cy="4055869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de-CH" dirty="0"/>
              <a:t>In natürlichen Mineralien wie Quarz oder Feldspat wird Energie, verursacht durch die Radioaktivität der Umgebung, im Kristallgitter gespeichert</a:t>
            </a:r>
          </a:p>
          <a:p>
            <a:pPr>
              <a:spcBef>
                <a:spcPts val="600"/>
              </a:spcBef>
            </a:pPr>
            <a:r>
              <a:rPr lang="de-CH" dirty="0"/>
              <a:t>Erhitzt man das Mineral gibt es nicht nur Wärmestrahlung sondern auch ein zusätzliches Leuchten ab: die vorher gespeicherte Energie.</a:t>
            </a:r>
          </a:p>
          <a:p>
            <a:pPr>
              <a:spcBef>
                <a:spcPts val="600"/>
              </a:spcBef>
            </a:pPr>
            <a:r>
              <a:rPr lang="de-CH" dirty="0"/>
              <a:t>Menschliche Keramik wird beim Brennen auf «0» gesetzt. Ab jetzt nimmt sie mit der Zeit Energie auf.</a:t>
            </a:r>
          </a:p>
          <a:p>
            <a:pPr>
              <a:spcBef>
                <a:spcPts val="600"/>
              </a:spcBef>
            </a:pPr>
            <a:r>
              <a:rPr lang="de-CH" dirty="0"/>
              <a:t>Sehr fälschungssicheres Verfahren zur Altersbestimmung aber mit einer Ungenauigkeit von ca. 10% behaftet</a:t>
            </a:r>
          </a:p>
          <a:p>
            <a:pPr>
              <a:spcBef>
                <a:spcPts val="600"/>
              </a:spcBef>
            </a:pPr>
            <a:r>
              <a:rPr lang="de-CH" dirty="0"/>
              <a:t>Zeitliche Reichweite: mehr als 50’000 Jahre, in Idealfällen sogar 500’000 Jahre</a:t>
            </a:r>
          </a:p>
          <a:p>
            <a:pPr>
              <a:spcBef>
                <a:spcPts val="600"/>
              </a:spcBef>
            </a:pPr>
            <a:r>
              <a:rPr lang="de-CH" dirty="0"/>
              <a:t>Bei Quarz kann man auch Tageslicht zur Anregung benutzen und damit die Zeit bestimmen, wie lange eine Probe kein Sonnenlicht bekommen hat (~200’000 Jahre)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E5D883-F002-0A98-8B0D-EFF067C5A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FE184C-64CF-829A-CB05-617AD1984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875" y="1093305"/>
            <a:ext cx="4329619" cy="1457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EF9E47-2202-A9C7-6897-220DAA047FA9}"/>
              </a:ext>
            </a:extLst>
          </p:cNvPr>
          <p:cNvSpPr txBox="1"/>
          <p:nvPr/>
        </p:nvSpPr>
        <p:spPr>
          <a:xfrm>
            <a:off x="7042826" y="2550851"/>
            <a:ext cx="37808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CH" sz="1600" i="1" dirty="0"/>
              <a:t>Thermolumineszenz von Flussspat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C5FF6A-11D3-C690-1170-EB79C2050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875" y="2979691"/>
            <a:ext cx="4329618" cy="2296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713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4E565-25E1-6927-0A3C-62AC116F7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1D22A-E4C3-F09E-9243-1563090B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2. Naturwissenschaften – </a:t>
            </a:r>
            <a:r>
              <a:rPr lang="de-CH" dirty="0" err="1"/>
              <a:t>Strontiumisotopenanalyse</a:t>
            </a:r>
            <a:r>
              <a:rPr lang="de-CH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99F7B-95F7-5800-84F1-B75D0CFD4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7" y="1093304"/>
            <a:ext cx="7739443" cy="4055869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de-CH" dirty="0"/>
              <a:t>Strontium hat eine Halbwertzeit von ~48 Milliarden Jahren. Das Verhältnis von radioaktivem zu nicht radioaktivem Strontium gibt die Region an.</a:t>
            </a:r>
          </a:p>
          <a:p>
            <a:pPr>
              <a:spcBef>
                <a:spcPts val="600"/>
              </a:spcBef>
            </a:pPr>
            <a:r>
              <a:rPr lang="de-CH" dirty="0"/>
              <a:t>Strontium wird von Körpern z.B. in Zähnen eingelagert und ist für die Zähne in der Jugend abgeschlossen.</a:t>
            </a:r>
          </a:p>
          <a:p>
            <a:pPr>
              <a:spcBef>
                <a:spcPts val="600"/>
              </a:spcBef>
            </a:pPr>
            <a:r>
              <a:rPr lang="de-CH" dirty="0"/>
              <a:t>Somit kann man aus dem Strontium-Verhältnis in den Zähnen ablesen, wo ein Individuum aufgewachsen ist. Und durch den Fundort kennt man den Todesort.</a:t>
            </a:r>
          </a:p>
          <a:p>
            <a:pPr>
              <a:spcBef>
                <a:spcPts val="600"/>
              </a:spcBef>
            </a:pPr>
            <a:r>
              <a:rPr lang="de-CH" dirty="0"/>
              <a:t>Damit sind Migrationsbewegungen von Individuen nachweisbar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6AD6C-8BE3-3022-A5FE-DFA9BD86E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 descr="Empfehlungen für die Probenentnahme in der forensischen Anthropologie |  Rechtsmedizin | Springer Nature Link">
            <a:extLst>
              <a:ext uri="{FF2B5EF4-FFF2-40B4-BE49-F238E27FC236}">
                <a16:creationId xmlns:a16="http://schemas.microsoft.com/office/drawing/2014/main" id="{7CFC13E2-3198-7ABE-3F59-D60EE63E05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2390"/>
          <a:stretch>
            <a:fillRect/>
          </a:stretch>
        </p:blipFill>
        <p:spPr>
          <a:xfrm>
            <a:off x="9076180" y="1014186"/>
            <a:ext cx="2324637" cy="5145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2FE3DC-F564-E22E-F183-4519DC7B3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882" y="4098459"/>
            <a:ext cx="5259405" cy="2656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86146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77F50-30C3-3AA0-73C8-356940C55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A1116-32A1-8D7E-9D2C-070B28336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3. Moderne Methoden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037A1-6BC7-D776-00E8-BDA702975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7" y="1093304"/>
            <a:ext cx="6175797" cy="529670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de-CH" b="1" dirty="0"/>
              <a:t>Kalibrierte C14-Datierung</a:t>
            </a:r>
            <a:endParaRPr lang="de-CH" dirty="0"/>
          </a:p>
          <a:p>
            <a:pPr>
              <a:spcBef>
                <a:spcPts val="600"/>
              </a:spcBef>
            </a:pPr>
            <a:r>
              <a:rPr lang="de-CH" dirty="0"/>
              <a:t>Hunderte Proben aus Altersringen werden genommen, um Schwankungen des C</a:t>
            </a:r>
            <a:r>
              <a:rPr lang="de-CH" baseline="30000" dirty="0"/>
              <a:t>14 </a:t>
            </a:r>
            <a:r>
              <a:rPr lang="de-CH" dirty="0"/>
              <a:t>zu korrigieren. Damit wird die Datierung deutlich genauer.</a:t>
            </a:r>
          </a:p>
          <a:p>
            <a:pPr>
              <a:spcBef>
                <a:spcPts val="600"/>
              </a:spcBef>
            </a:pPr>
            <a:endParaRPr lang="de-CH" dirty="0"/>
          </a:p>
          <a:p>
            <a:pPr>
              <a:spcBef>
                <a:spcPts val="600"/>
              </a:spcBef>
            </a:pPr>
            <a:r>
              <a:rPr lang="de-CH" b="1" dirty="0"/>
              <a:t>DNA Analyse</a:t>
            </a:r>
          </a:p>
          <a:p>
            <a:pPr>
              <a:spcBef>
                <a:spcPts val="600"/>
              </a:spcBef>
            </a:pPr>
            <a:r>
              <a:rPr lang="de-CH" dirty="0"/>
              <a:t>Ermittlung von </a:t>
            </a:r>
            <a:r>
              <a:rPr lang="de-CH" dirty="0" err="1"/>
              <a:t>Verwandschaftsbeziehungen</a:t>
            </a:r>
            <a:r>
              <a:rPr lang="de-CH" dirty="0"/>
              <a:t>, z.B. in der Lichtensteinhöhle, in der bisher 22 Individuen als Gross-familie über 3 Generation rekonstruiert werden konnte.</a:t>
            </a:r>
          </a:p>
          <a:p>
            <a:pPr>
              <a:spcBef>
                <a:spcPts val="600"/>
              </a:spcBef>
            </a:pPr>
            <a:r>
              <a:rPr lang="de-CH" dirty="0"/>
              <a:t>Offenbar wurde die Höhle von dieser Familie als Grabstätte benutzt. Die Bedingungen zur Erhaltung der DNA waren dort ideal (konstante Temperatur, Gips).</a:t>
            </a:r>
          </a:p>
          <a:p>
            <a:pPr>
              <a:spcBef>
                <a:spcPts val="600"/>
              </a:spcBef>
            </a:pPr>
            <a:r>
              <a:rPr lang="de-CH" dirty="0"/>
              <a:t>DNA erlaubte auch nach über 100 Generation Nachfahren eines Toten in den Dörfern der Umgebung nachzuweisen.</a:t>
            </a:r>
          </a:p>
          <a:p>
            <a:pPr>
              <a:spcBef>
                <a:spcPts val="600"/>
              </a:spcBef>
            </a:pP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83F62F-BF00-D050-2C90-8C6698B9A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 descr="Beta Analytic Calibration example">
            <a:extLst>
              <a:ext uri="{FF2B5EF4-FFF2-40B4-BE49-F238E27FC236}">
                <a16:creationId xmlns:a16="http://schemas.microsoft.com/office/drawing/2014/main" id="{E9DFC69E-AFF4-C17A-AAC8-C272A88380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388" r="11540" b="31962"/>
          <a:stretch>
            <a:fillRect/>
          </a:stretch>
        </p:blipFill>
        <p:spPr>
          <a:xfrm>
            <a:off x="6691894" y="434093"/>
            <a:ext cx="4131748" cy="2549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B03932-3503-2147-4457-9268F0A5F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100" y="3292091"/>
            <a:ext cx="2405000" cy="17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092AD9-75D2-9C8F-B128-94FCA03E3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7768" y="4416966"/>
            <a:ext cx="2381250" cy="1581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7B69F0D-476E-E745-3939-0EA7E50863AA}"/>
              </a:ext>
            </a:extLst>
          </p:cNvPr>
          <p:cNvGrpSpPr/>
          <p:nvPr/>
        </p:nvGrpSpPr>
        <p:grpSpPr>
          <a:xfrm>
            <a:off x="6641722" y="5155615"/>
            <a:ext cx="2041835" cy="1542923"/>
            <a:chOff x="9611900" y="5088623"/>
            <a:chExt cx="2285902" cy="154292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62EB7E0-1F58-F98F-949A-FC25A3AA2DD6}"/>
                </a:ext>
              </a:extLst>
            </p:cNvPr>
            <p:cNvSpPr/>
            <p:nvPr/>
          </p:nvSpPr>
          <p:spPr>
            <a:xfrm>
              <a:off x="9611900" y="5088623"/>
              <a:ext cx="2285902" cy="1542923"/>
            </a:xfrm>
            <a:prstGeom prst="round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36000" tIns="0" rIns="36000" bIns="0" rtlCol="0" anchor="b"/>
            <a:lstStyle/>
            <a:p>
              <a:pPr algn="ctr"/>
              <a:r>
                <a:rPr lang="de-CH" sz="1400" dirty="0"/>
                <a:t>Weit sind sie ja nicht gekommen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E5C1C7D-C76D-A318-01B9-C33E694D5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11318" y="5213251"/>
              <a:ext cx="898303" cy="882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533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erühmte Archäologie-Funde: Die Top 10 - [GEO]">
            <a:extLst>
              <a:ext uri="{FF2B5EF4-FFF2-40B4-BE49-F238E27FC236}">
                <a16:creationId xmlns:a16="http://schemas.microsoft.com/office/drawing/2014/main" id="{CE47925C-18A1-57A4-7CC7-7019C3C75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2375" y="1051187"/>
            <a:ext cx="3486152" cy="2324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F647B1-6BD7-562F-9416-6AC265278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Fazit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BE9E5-E334-BE95-695A-D341342E2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9" y="1093305"/>
            <a:ext cx="7376276" cy="5220684"/>
          </a:xfrm>
        </p:spPr>
        <p:txBody>
          <a:bodyPr/>
          <a:lstStyle/>
          <a:p>
            <a:r>
              <a:rPr lang="de-CH" dirty="0"/>
              <a:t>Archäologische Untersuchungen sind immer stärker interdisziplinär und strahlt auch in andere Bereiche aus (Kunstgeschichte). </a:t>
            </a:r>
          </a:p>
          <a:p>
            <a:r>
              <a:rPr lang="de-CH" dirty="0"/>
              <a:t>Methoden unterstützen sich und bieten eine unabhängige Überprüfung von Datierungen. Querbezüge verbessern die Genauigkeit.</a:t>
            </a:r>
          </a:p>
          <a:p>
            <a:r>
              <a:rPr lang="de-CH" dirty="0"/>
              <a:t>Je mehr Daten aus unterschiedlichen Quellen vorhanden sind, desto genauer können neue Fundstücke einsortiert werden.</a:t>
            </a:r>
          </a:p>
          <a:p>
            <a:r>
              <a:rPr lang="de-CH" dirty="0"/>
              <a:t>Und je mehr Fragen beantwortet werden können, desto genauer wird unser Bild der Vergangenheit.</a:t>
            </a:r>
          </a:p>
          <a:p>
            <a:r>
              <a:rPr lang="de-CH" dirty="0"/>
              <a:t>Aber das Abenteuer soll nicht zu kurz kommen…</a:t>
            </a:r>
          </a:p>
          <a:p>
            <a:r>
              <a:rPr lang="de-CH" dirty="0"/>
              <a:t>	Indiana Jones:</a:t>
            </a:r>
          </a:p>
          <a:p>
            <a:r>
              <a:rPr lang="de-CH" dirty="0"/>
              <a:t>		«X </a:t>
            </a:r>
            <a:r>
              <a:rPr lang="de-CH" dirty="0" err="1"/>
              <a:t>marks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spot</a:t>
            </a:r>
            <a:r>
              <a:rPr lang="de-CH" dirty="0"/>
              <a:t>!»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671A2-B257-23E1-8E0C-9F52EAC5D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 descr="Archäologie, oder: Studieren wie Indiana Jones – DiePresse.com">
            <a:extLst>
              <a:ext uri="{FF2B5EF4-FFF2-40B4-BE49-F238E27FC236}">
                <a16:creationId xmlns:a16="http://schemas.microsoft.com/office/drawing/2014/main" id="{24A95BDA-EED0-56ED-AE61-92C4A8915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3651" y="2945656"/>
            <a:ext cx="2762250" cy="165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Indiana Jones and the Public Perception of Archaeology – INSIDE  NEWFOUNDLAND AND LABRADOR ARCHAEOLOGY">
            <a:extLst>
              <a:ext uri="{FF2B5EF4-FFF2-40B4-BE49-F238E27FC236}">
                <a16:creationId xmlns:a16="http://schemas.microsoft.com/office/drawing/2014/main" id="{10F845A1-1115-D1C3-19BB-4F294BF84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973" y="4248470"/>
            <a:ext cx="4533900" cy="232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767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F90D71-7B6D-BBE6-368A-3762ECC42D9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6" t="-331" b="-2497"/>
          <a:stretch>
            <a:fillRect/>
          </a:stretch>
        </p:blipFill>
        <p:spPr>
          <a:xfrm>
            <a:off x="0" y="0"/>
            <a:ext cx="12190968" cy="702564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1C344B2-56F0-9C69-F2A5-172EB4949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rgbClr val="92D050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DEB24-6DBF-0B5D-AFE1-6909E3CC2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D0C35A8-75C1-B556-0679-DC1B80AB0CC8}"/>
              </a:ext>
            </a:extLst>
          </p:cNvPr>
          <p:cNvSpPr txBox="1">
            <a:spLocks/>
          </p:cNvSpPr>
          <p:nvPr/>
        </p:nvSpPr>
        <p:spPr>
          <a:xfrm>
            <a:off x="7263863" y="6034208"/>
            <a:ext cx="4420579" cy="6355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CH" noProof="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98EE9A-9646-9C4C-A851-5219F0B55992}"/>
              </a:ext>
            </a:extLst>
          </p:cNvPr>
          <p:cNvSpPr txBox="1"/>
          <p:nvPr/>
        </p:nvSpPr>
        <p:spPr>
          <a:xfrm rot="1549509">
            <a:off x="7773345" y="2806038"/>
            <a:ext cx="1655564" cy="2438760"/>
          </a:xfrm>
          <a:prstGeom prst="rect">
            <a:avLst/>
          </a:prstGeom>
          <a:noFill/>
          <a:ln>
            <a:noFill/>
          </a:ln>
        </p:spPr>
        <p:txBody>
          <a:bodyPr wrap="none" lIns="72000" tIns="36000" rIns="72000" bIns="36000" rtlCol="0">
            <a:noAutofit/>
          </a:bodyPr>
          <a:lstStyle/>
          <a:p>
            <a:pPr algn="l"/>
            <a:r>
              <a:rPr lang="de-CH" sz="19900" b="1" dirty="0">
                <a:solidFill>
                  <a:srgbClr val="FF0000"/>
                </a:solidFill>
                <a:latin typeface="Fave Script Bold Pro" panose="020F0502020204030204" pitchFamily="2" charset="0"/>
                <a:cs typeface="Dreaming Outloud Script Pro" panose="020F0502020204030204" pitchFamily="66" charset="0"/>
              </a:rPr>
              <a:t>en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54692F4C-624F-22D4-E5FF-EEC907E3B7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2711">
            <a:off x="3557671" y="475487"/>
            <a:ext cx="1911055" cy="1583200"/>
          </a:xfrm>
        </p:spPr>
      </p:pic>
    </p:spTree>
    <p:extLst>
      <p:ext uri="{BB962C8B-B14F-4D97-AF65-F5344CB8AC3E}">
        <p14:creationId xmlns:p14="http://schemas.microsoft.com/office/powerpoint/2010/main" val="620178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E727C-7CCC-950F-C88B-6DC1B7489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Update…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DAA7A-37EB-9725-3974-7E9D81F94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sz="2800" dirty="0"/>
              <a:t>Das KoMi Aroma-Testarium – V2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r>
              <a:rPr lang="de-CH" dirty="0"/>
              <a:t>Es stehen 9 Aromen zum Test des eigenen Geruchssinns parat</a:t>
            </a:r>
            <a:br>
              <a:rPr lang="de-CH" dirty="0"/>
            </a:br>
            <a:r>
              <a:rPr lang="de-CH" dirty="0"/>
              <a:t>und 3 Dosen mit Kaffee-Bohnen zur «Neutralisierung».</a:t>
            </a:r>
          </a:p>
          <a:p>
            <a:r>
              <a:rPr lang="de-CH" dirty="0"/>
              <a:t>Dazu hat’s Bögen, in die man seine Lösung eintragen kann </a:t>
            </a:r>
          </a:p>
          <a:p>
            <a:endParaRPr lang="de-CH" dirty="0"/>
          </a:p>
          <a:p>
            <a:r>
              <a:rPr lang="de-CH" dirty="0"/>
              <a:t>Am Ende der Soirée gibt’s die Auflösung in Form einer verdeckten</a:t>
            </a:r>
            <a:br>
              <a:rPr lang="de-CH" dirty="0"/>
            </a:br>
            <a:r>
              <a:rPr lang="de-CH" dirty="0"/>
              <a:t>Karte. Man kann den Test also auch noch nach der Soirée machen.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0370D-3C2A-ACB5-19A7-CFD5C1884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A73E2B-2F1E-31AC-4A82-92A22FDC0D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776"/>
          <a:stretch>
            <a:fillRect/>
          </a:stretch>
        </p:blipFill>
        <p:spPr>
          <a:xfrm>
            <a:off x="0" y="1720312"/>
            <a:ext cx="12192000" cy="1894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253E2C-82BD-63DB-03F3-9C01E54AD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0000">
            <a:off x="8462365" y="2890435"/>
            <a:ext cx="2458205" cy="343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6215B9D3-1F05-C2E0-8E4F-34B8A988AEAB}"/>
              </a:ext>
            </a:extLst>
          </p:cNvPr>
          <p:cNvSpPr/>
          <p:nvPr/>
        </p:nvSpPr>
        <p:spPr>
          <a:xfrm>
            <a:off x="6789987" y="4723652"/>
            <a:ext cx="821410" cy="557939"/>
          </a:xfrm>
          <a:prstGeom prst="rightArrow">
            <a:avLst/>
          </a:prstGeom>
          <a:solidFill>
            <a:srgbClr val="D2B4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565588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C22A0-7E3E-B560-941A-FE7CA7BC5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Bosanova</a:t>
            </a:r>
            <a:r>
              <a:rPr lang="de-CH" dirty="0"/>
              <a:t> 1963 auf dem Index!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7811E-A86B-0049-BF9C-00D9A3D5B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9" y="1093305"/>
            <a:ext cx="6006621" cy="5220684"/>
          </a:xfrm>
        </p:spPr>
        <p:txBody>
          <a:bodyPr/>
          <a:lstStyle/>
          <a:p>
            <a:r>
              <a:rPr lang="de-CH" dirty="0"/>
              <a:t>Der Schlager von Manuela wurde u. a. vom Bayerischen Rundfunk zeitweise verboten – aus folgenden Gründen:</a:t>
            </a:r>
          </a:p>
          <a:p>
            <a:endParaRPr lang="de-CH" dirty="0"/>
          </a:p>
          <a:p>
            <a:r>
              <a:rPr lang="de-CH" b="1" dirty="0"/>
              <a:t>Anzüglicher Text</a:t>
            </a:r>
            <a:br>
              <a:rPr lang="de-CH" b="1" dirty="0"/>
            </a:br>
            <a:r>
              <a:rPr lang="de-CH" dirty="0"/>
              <a:t>Die Zeile über das nächtliche Ausbleiben suggerierte eine verbrachte Nacht mit einem Mann</a:t>
            </a:r>
          </a:p>
          <a:p>
            <a:r>
              <a:rPr lang="de-CH" b="1" dirty="0"/>
              <a:t>Verherrlichung von vorehelichem Sex</a:t>
            </a:r>
            <a:br>
              <a:rPr lang="de-CH" b="1" dirty="0"/>
            </a:br>
            <a:r>
              <a:rPr lang="de-CH" dirty="0"/>
              <a:t>Verantwortung wurde lässig auf den Tanzstil abgewälzt</a:t>
            </a:r>
          </a:p>
          <a:p>
            <a:r>
              <a:rPr lang="de-CH" b="1" dirty="0"/>
              <a:t>Jugendgefährdung</a:t>
            </a:r>
            <a:br>
              <a:rPr lang="de-CH" b="1" dirty="0"/>
            </a:br>
            <a:r>
              <a:rPr lang="de-CH" dirty="0"/>
              <a:t>In den konservativen 60ern als moralisch bedenklich eingestuft</a:t>
            </a:r>
          </a:p>
          <a:p>
            <a:r>
              <a:rPr lang="de-CH" dirty="0"/>
              <a:t>Trotz des Verbots erreichte der Song </a:t>
            </a:r>
            <a:r>
              <a:rPr lang="de-CH" b="1" dirty="0"/>
              <a:t>Platz 1 der Charts!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E1ED0-EF4D-7BDA-0BEB-637BBBFB3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 descr="Manuela - Schuld war nur der Bossa Nova - hitparade.ch">
            <a:extLst>
              <a:ext uri="{FF2B5EF4-FFF2-40B4-BE49-F238E27FC236}">
                <a16:creationId xmlns:a16="http://schemas.microsoft.com/office/drawing/2014/main" id="{7B125D14-050D-5829-CF29-D4363578FD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" b="20973"/>
          <a:stretch>
            <a:fillRect/>
          </a:stretch>
        </p:blipFill>
        <p:spPr>
          <a:xfrm>
            <a:off x="6942449" y="1478862"/>
            <a:ext cx="4892592" cy="3900275"/>
          </a:xfrm>
          <a:prstGeom prst="rect">
            <a:avLst/>
          </a:prstGeom>
        </p:spPr>
      </p:pic>
      <p:pic>
        <p:nvPicPr>
          <p:cNvPr id="6" name="04_Manuela_Schuld War Nur Der Bossa Nova_Deutsche Schlager - 60er Jahre Vol.1">
            <a:hlinkClick r:id="" action="ppaction://media"/>
            <a:extLst>
              <a:ext uri="{FF2B5EF4-FFF2-40B4-BE49-F238E27FC236}">
                <a16:creationId xmlns:a16="http://schemas.microsoft.com/office/drawing/2014/main" id="{82E119F4-95B1-283C-DD6D-171F71E14D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44770" y="59026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2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2F573-4F38-42F1-26C9-B8D350022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Kuriose Gesetze aus aller Herren Länder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49E8D-980A-AB78-8F73-B11524E0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 descr="May be an image of text that says '6 UNGLAUBLICHE GESETZE: FRANKREICH: Du darfst einen Toten heiraten. Die posthume Ehe ist seit 1959 erlaubt. SINGAPUR: Der Verkauf und Konsum von Kaugummi ist seit den 1990er-Jahren verboten. CHINA: Du musst deine Eltern regelmäßig besuchen. Bei Verstoß kann die „Bonität&quot; gesenkt werden. USA (KENTUCKY): Frauen dürfen nicht im Badeanzug auf die Straße, es sei denn, sie wiegen unter 42 kg oder über 92 kg oder sie sind bewaffnet. THAILAND: Du darfst nicht auf Geld treten, da der König darauf abgebildet ist (Majestätsbeleidigung). ALASKA: Es ist verboten, Elche aus einem Flugzeug zu werfen.'">
            <a:extLst>
              <a:ext uri="{FF2B5EF4-FFF2-40B4-BE49-F238E27FC236}">
                <a16:creationId xmlns:a16="http://schemas.microsoft.com/office/drawing/2014/main" id="{F1305082-C1A9-88E4-2F4C-2AAB2E9B61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0" t="18682" r="10290" b="16031"/>
          <a:stretch>
            <a:fillRect/>
          </a:stretch>
        </p:blipFill>
        <p:spPr bwMode="auto">
          <a:xfrm>
            <a:off x="605789" y="910423"/>
            <a:ext cx="3909841" cy="55778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AFF31E-A1D4-C206-4858-47AF97C1FCEE}"/>
              </a:ext>
            </a:extLst>
          </p:cNvPr>
          <p:cNvSpPr/>
          <p:nvPr/>
        </p:nvSpPr>
        <p:spPr>
          <a:xfrm>
            <a:off x="520810" y="1813302"/>
            <a:ext cx="4144180" cy="48148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065B2-0D18-D153-A889-82064C808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6360" y="1039874"/>
            <a:ext cx="6247589" cy="5220684"/>
          </a:xfrm>
          <a:prstGeom prst="wedgeRoundRectCallout">
            <a:avLst>
              <a:gd name="adj1" fmla="val -68766"/>
              <a:gd name="adj2" fmla="val -43319"/>
              <a:gd name="adj3" fmla="val 16667"/>
            </a:avLst>
          </a:prstGeom>
          <a:solidFill>
            <a:srgbClr val="99CCFF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de-CH" i="1" dirty="0"/>
              <a:t>Mariage posthume</a:t>
            </a:r>
            <a:r>
              <a:rPr lang="de-CH" dirty="0"/>
              <a:t> ist möglich:</a:t>
            </a:r>
          </a:p>
          <a:p>
            <a:r>
              <a:rPr lang="de-CH" b="1" dirty="0"/>
              <a:t>Grundlage:</a:t>
            </a:r>
            <a:r>
              <a:rPr lang="de-CH" dirty="0"/>
              <a:t> Im Code </a:t>
            </a:r>
            <a:r>
              <a:rPr lang="de-CH" dirty="0" err="1"/>
              <a:t>civil</a:t>
            </a:r>
            <a:r>
              <a:rPr lang="de-CH" dirty="0"/>
              <a:t> verankert seit 1959</a:t>
            </a:r>
          </a:p>
          <a:p>
            <a:r>
              <a:rPr lang="de-CH" b="1" dirty="0"/>
              <a:t>Genehmigung:</a:t>
            </a:r>
            <a:r>
              <a:rPr lang="de-CH" dirty="0"/>
              <a:t> Erfordert ein persönliches Dekret des Staatspräsidenten</a:t>
            </a:r>
          </a:p>
          <a:p>
            <a:r>
              <a:rPr lang="de-CH" b="1" dirty="0"/>
              <a:t>Voraussetzungen:</a:t>
            </a:r>
            <a:r>
              <a:rPr lang="de-CH" dirty="0"/>
              <a:t> Außergewöhnlich schwerer Grund (z. B. Unfalltod kurz vor geplanter Hochzeit) + nachgewiesene Heiratsabsicht des Verstorbenen</a:t>
            </a:r>
          </a:p>
          <a:p>
            <a:r>
              <a:rPr lang="de-CH" b="1" dirty="0"/>
              <a:t>Kein Erbrecht:</a:t>
            </a:r>
            <a:r>
              <a:rPr lang="de-CH" dirty="0"/>
              <a:t> Der überlebende Partner erbt nicht</a:t>
            </a:r>
          </a:p>
        </p:txBody>
      </p:sp>
    </p:spTree>
    <p:extLst>
      <p:ext uri="{BB962C8B-B14F-4D97-AF65-F5344CB8AC3E}">
        <p14:creationId xmlns:p14="http://schemas.microsoft.com/office/powerpoint/2010/main" val="3153722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B2237-C13F-57C9-05A5-08378B842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3F9B7-8C5A-5874-50E2-0FBE8010F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Kuriose Gesetze aus aller Herren Länder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619D4-B18D-4074-6F35-41C3DAD8D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 descr="May be an image of text that says '6 UNGLAUBLICHE GESETZE: FRANKREICH: Du darfst einen Toten heiraten. Die posthume Ehe ist seit 1959 erlaubt. SINGAPUR: Der Verkauf und Konsum von Kaugummi ist seit den 1990er-Jahren verboten. CHINA: Du musst deine Eltern regelmäßig besuchen. Bei Verstoß kann die „Bonität&quot; gesenkt werden. USA (KENTUCKY): Frauen dürfen nicht im Badeanzug auf die Straße, es sei denn, sie wiegen unter 42 kg oder über 92 kg oder sie sind bewaffnet. THAILAND: Du darfst nicht auf Geld treten, da der König darauf abgebildet ist (Majestätsbeleidigung). ALASKA: Es ist verboten, Elche aus einem Flugzeug zu werfen.'">
            <a:extLst>
              <a:ext uri="{FF2B5EF4-FFF2-40B4-BE49-F238E27FC236}">
                <a16:creationId xmlns:a16="http://schemas.microsoft.com/office/drawing/2014/main" id="{893509CB-12B5-B151-BF30-F31B35ABF1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0" t="18682" r="10290" b="16031"/>
          <a:stretch>
            <a:fillRect/>
          </a:stretch>
        </p:blipFill>
        <p:spPr bwMode="auto">
          <a:xfrm>
            <a:off x="605789" y="910423"/>
            <a:ext cx="3909841" cy="55778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9A98938-3C69-600B-7B67-EB649741ABD3}"/>
              </a:ext>
            </a:extLst>
          </p:cNvPr>
          <p:cNvSpPr/>
          <p:nvPr/>
        </p:nvSpPr>
        <p:spPr>
          <a:xfrm>
            <a:off x="520810" y="2603714"/>
            <a:ext cx="4144180" cy="40243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CC0B4-C8AD-D57A-B5AE-2B80D3A76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6360" y="1039874"/>
            <a:ext cx="6247589" cy="5220684"/>
          </a:xfrm>
          <a:prstGeom prst="wedgeRoundRectCallout">
            <a:avLst>
              <a:gd name="adj1" fmla="val -66937"/>
              <a:gd name="adj2" fmla="val -23907"/>
              <a:gd name="adj3" fmla="val 16667"/>
            </a:avLst>
          </a:prstGeom>
          <a:solidFill>
            <a:srgbClr val="99CCFF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de-CH" b="1" dirty="0"/>
              <a:t>Kauf:</a:t>
            </a:r>
            <a:r>
              <a:rPr lang="de-CH" dirty="0"/>
              <a:t> Generell illegal; Ausnahme: medizinische Kaugummis (z. B. Nikotin) nur in Apotheken mit Ausweispflicht </a:t>
            </a:r>
          </a:p>
          <a:p>
            <a:r>
              <a:rPr lang="de-CH" b="1" dirty="0"/>
              <a:t>Konsum:</a:t>
            </a:r>
            <a:r>
              <a:rPr lang="de-CH" dirty="0"/>
              <a:t> Erlaubt für persönlichen Gebrauch </a:t>
            </a:r>
          </a:p>
          <a:p>
            <a:r>
              <a:rPr lang="de-CH" b="1" dirty="0"/>
              <a:t>Littering:</a:t>
            </a:r>
            <a:r>
              <a:rPr lang="de-CH" dirty="0"/>
              <a:t> Strengstens verboten – hohe Geldstrafen und gemeinnützige Arbeit </a:t>
            </a:r>
          </a:p>
          <a:p>
            <a:r>
              <a:rPr lang="de-CH" b="1" dirty="0"/>
              <a:t>Einfuhr:</a:t>
            </a:r>
            <a:r>
              <a:rPr lang="de-CH" dirty="0"/>
              <a:t> Verboten; kleine Mengen (1–2 Packungen) werden toleriert, bei Einreise aus Malaysia besonders strenge Kontrollen.</a:t>
            </a:r>
          </a:p>
        </p:txBody>
      </p:sp>
    </p:spTree>
    <p:extLst>
      <p:ext uri="{BB962C8B-B14F-4D97-AF65-F5344CB8AC3E}">
        <p14:creationId xmlns:p14="http://schemas.microsoft.com/office/powerpoint/2010/main" val="21271547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6AF20-FACD-F8DA-216B-C4AFF1F06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1EA92-66C3-CC54-B267-253F2BED8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Kuriose Gesetze aus aller Herren Länder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2E347-23D8-909B-8CED-293CF33A7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 descr="May be an image of text that says '6 UNGLAUBLICHE GESETZE: FRANKREICH: Du darfst einen Toten heiraten. Die posthume Ehe ist seit 1959 erlaubt. SINGAPUR: Der Verkauf und Konsum von Kaugummi ist seit den 1990er-Jahren verboten. CHINA: Du musst deine Eltern regelmäßig besuchen. Bei Verstoß kann die „Bonität&quot; gesenkt werden. USA (KENTUCKY): Frauen dürfen nicht im Badeanzug auf die Straße, es sei denn, sie wiegen unter 42 kg oder über 92 kg oder sie sind bewaffnet. THAILAND: Du darfst nicht auf Geld treten, da der König darauf abgebildet ist (Majestätsbeleidigung). ALASKA: Es ist verboten, Elche aus einem Flugzeug zu werfen.'">
            <a:extLst>
              <a:ext uri="{FF2B5EF4-FFF2-40B4-BE49-F238E27FC236}">
                <a16:creationId xmlns:a16="http://schemas.microsoft.com/office/drawing/2014/main" id="{80EB107B-EEE3-8F54-490E-BF11E915F3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0" t="18682" r="10290" b="16031"/>
          <a:stretch>
            <a:fillRect/>
          </a:stretch>
        </p:blipFill>
        <p:spPr bwMode="auto">
          <a:xfrm>
            <a:off x="605789" y="910423"/>
            <a:ext cx="3909841" cy="55778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19A2C-8E5C-E542-62B9-84DE0BA8E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6360" y="1039874"/>
            <a:ext cx="6247589" cy="5220684"/>
          </a:xfrm>
          <a:prstGeom prst="wedgeRoundRectCallout">
            <a:avLst>
              <a:gd name="adj1" fmla="val -65961"/>
              <a:gd name="adj2" fmla="val -8143"/>
              <a:gd name="adj3" fmla="val 16667"/>
            </a:avLst>
          </a:prstGeom>
          <a:solidFill>
            <a:srgbClr val="99CCFF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de-CH" dirty="0"/>
              <a:t>In China sind Kinder gesetzlich dazu verpflichtet, ihre Eltern regelmäßig zu besuchen und sich um deren seelisches Wohl zu kümmern.</a:t>
            </a:r>
          </a:p>
          <a:p>
            <a:r>
              <a:rPr lang="de-CH" dirty="0"/>
              <a:t>Die wichtigsten Details zu dieser Regelung:</a:t>
            </a:r>
          </a:p>
          <a:p>
            <a:pPr lvl="0"/>
            <a:r>
              <a:rPr lang="de-CH" b="1" dirty="0"/>
              <a:t>Das Gesetz:</a:t>
            </a:r>
            <a:r>
              <a:rPr lang="de-CH" dirty="0"/>
              <a:t> Im Rahmen einer Überarbeitung des Gesetzes zur „Wahrung der Rechte und Interessen älterer Menschen“ wurde der regelmäßige Elternbesuch zur gesetzlichen Pflicht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4F6D6F-29C9-1736-33F5-02C31CBB8295}"/>
              </a:ext>
            </a:extLst>
          </p:cNvPr>
          <p:cNvSpPr/>
          <p:nvPr/>
        </p:nvSpPr>
        <p:spPr>
          <a:xfrm>
            <a:off x="520810" y="3704094"/>
            <a:ext cx="4144180" cy="2924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905955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523D1-B209-E71D-7CAC-B2B9AB9A6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A8D49-757A-0D3B-D108-C8B8BE1E8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Kuriose Gesetze aus aller Herren Länder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648E2-3B66-C9A0-8ACE-971FB83D4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4" descr="May be an image of text that says '6 UNGLAUBLICHE GESETZE: FRANKREICH: Du darfst einen Toten heiraten. Die posthume Ehe ist seit 1959 erlaubt. SINGAPUR: Der Verkauf und Konsum von Kaugummi ist seit den 1990er-Jahren verboten. CHINA: Du musst deine Eltern regelmäßig besuchen. Bei Verstoß kann die „Bonität&quot; gesenkt werden. USA (KENTUCKY): Frauen dürfen nicht im Badeanzug auf die Straße, es sei denn, sie wiegen unter 42 kg oder über 92 kg oder sie sind bewaffnet. THAILAND: Du darfst nicht auf Geld treten, da der König darauf abgebildet ist (Majestätsbeleidigung). ALASKA: Es ist verboten, Elche aus einem Flugzeug zu werfen.'">
            <a:extLst>
              <a:ext uri="{FF2B5EF4-FFF2-40B4-BE49-F238E27FC236}">
                <a16:creationId xmlns:a16="http://schemas.microsoft.com/office/drawing/2014/main" id="{E4F8272E-2D06-02D6-A559-3CAC499EBF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0" t="18682" r="10290" b="16031"/>
          <a:stretch>
            <a:fillRect/>
          </a:stretch>
        </p:blipFill>
        <p:spPr bwMode="auto">
          <a:xfrm>
            <a:off x="605789" y="910423"/>
            <a:ext cx="3909841" cy="55778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10011-A28E-C987-89D8-32927781B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6360" y="1039874"/>
            <a:ext cx="6247589" cy="5220684"/>
          </a:xfrm>
          <a:prstGeom prst="wedgeRoundRectCallout">
            <a:avLst>
              <a:gd name="adj1" fmla="val -64131"/>
              <a:gd name="adj2" fmla="val 11123"/>
              <a:gd name="adj3" fmla="val 16667"/>
            </a:avLst>
          </a:prstGeom>
          <a:solidFill>
            <a:srgbClr val="99CCFF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de-CH" dirty="0"/>
              <a:t>In Kentucky gab es die Regelung, dass eine Frau in einem Badeanzug auf öffentlichen Strassen ("</a:t>
            </a:r>
            <a:r>
              <a:rPr lang="de-CH" dirty="0" err="1"/>
              <a:t>highways</a:t>
            </a:r>
            <a:r>
              <a:rPr lang="de-CH" dirty="0"/>
              <a:t>") nur dann unterwegs sein durfte, wenn sie von zwei Polizeibeamten eskortiert oder mit einem "Club" (Knüppel/Schlagstock) bewaffnet war.</a:t>
            </a:r>
          </a:p>
          <a:p>
            <a:r>
              <a:rPr lang="de-CH" dirty="0"/>
              <a:t>Dieses Gesetz (früher verankert als </a:t>
            </a:r>
            <a:r>
              <a:rPr lang="de-CH" i="1" dirty="0"/>
              <a:t>KRS 436.140</a:t>
            </a:r>
            <a:r>
              <a:rPr lang="de-CH" dirty="0"/>
              <a:t>) enthielt genau die erwähnten Ausnahmeregelungen bezüglich des Körpergewichts.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34E748-4D46-1D1A-66C9-152A3393D86F}"/>
              </a:ext>
            </a:extLst>
          </p:cNvPr>
          <p:cNvSpPr/>
          <p:nvPr/>
        </p:nvSpPr>
        <p:spPr>
          <a:xfrm>
            <a:off x="520810" y="4783810"/>
            <a:ext cx="4144180" cy="18442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743752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8DFF7-0A64-06D1-A4E6-59640A285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4A0EE-AD76-DEED-DAB7-E1955948E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Kuriose Gesetze aus aller Herren Länder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B6541-78E8-58B1-86EC-4B28F2FCD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 descr="May be an image of text that says '6 UNGLAUBLICHE GESETZE: FRANKREICH: Du darfst einen Toten heiraten. Die posthume Ehe ist seit 1959 erlaubt. SINGAPUR: Der Verkauf und Konsum von Kaugummi ist seit den 1990er-Jahren verboten. CHINA: Du musst deine Eltern regelmäßig besuchen. Bei Verstoß kann die „Bonität&quot; gesenkt werden. USA (KENTUCKY): Frauen dürfen nicht im Badeanzug auf die Straße, es sei denn, sie wiegen unter 42 kg oder über 92 kg oder sie sind bewaffnet. THAILAND: Du darfst nicht auf Geld treten, da der König darauf abgebildet ist (Majestätsbeleidigung). ALASKA: Es ist verboten, Elche aus einem Flugzeug zu werfen.'">
            <a:extLst>
              <a:ext uri="{FF2B5EF4-FFF2-40B4-BE49-F238E27FC236}">
                <a16:creationId xmlns:a16="http://schemas.microsoft.com/office/drawing/2014/main" id="{8C6FB67E-5F95-20BE-15B3-CA5413E785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0" t="18682" r="10290" b="16031"/>
          <a:stretch>
            <a:fillRect/>
          </a:stretch>
        </p:blipFill>
        <p:spPr bwMode="auto">
          <a:xfrm>
            <a:off x="605789" y="910423"/>
            <a:ext cx="3909841" cy="55778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FD500-A02B-0DE1-C17C-1413B7FD7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6360" y="1039874"/>
            <a:ext cx="6247589" cy="5220684"/>
          </a:xfrm>
          <a:prstGeom prst="wedgeRoundRectCallout">
            <a:avLst>
              <a:gd name="adj1" fmla="val -65229"/>
              <a:gd name="adj2" fmla="val 26303"/>
              <a:gd name="adj3" fmla="val 16667"/>
            </a:avLst>
          </a:prstGeom>
          <a:solidFill>
            <a:srgbClr val="99CCFF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de-CH" dirty="0"/>
              <a:t>Auf thailändischen Banknoten und Münzen ist das Porträt des Königs abgebildet. </a:t>
            </a:r>
          </a:p>
          <a:p>
            <a:r>
              <a:rPr lang="de-CH" dirty="0"/>
              <a:t>Die thailändische Monarchie wird gesetzlich stark geschützt. Daher fällt das Drauftreten, Zerknüllen oder Wegwerfen von Geld unter das Gesetz der </a:t>
            </a:r>
            <a:r>
              <a:rPr lang="de-CH" b="1" dirty="0"/>
              <a:t>Majestätsbeleidigung</a:t>
            </a:r>
            <a:r>
              <a:rPr lang="de-CH" dirty="0"/>
              <a:t> (</a:t>
            </a:r>
            <a:r>
              <a:rPr lang="de-CH" dirty="0" err="1"/>
              <a:t>Lèse-Majesté</a:t>
            </a:r>
            <a:r>
              <a:rPr lang="de-CH" dirty="0"/>
              <a:t>). </a:t>
            </a:r>
          </a:p>
          <a:p>
            <a:r>
              <a:rPr lang="de-CH" dirty="0"/>
              <a:t>Dies kann mit </a:t>
            </a:r>
            <a:r>
              <a:rPr lang="de-CH" b="1" dirty="0"/>
              <a:t>bis zu 15 Jahren Gefängnis</a:t>
            </a:r>
            <a:r>
              <a:rPr lang="de-CH" dirty="0"/>
              <a:t> bestraft werden.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BC3CA5-7430-0345-43A2-B23D28B72A3C}"/>
              </a:ext>
            </a:extLst>
          </p:cNvPr>
          <p:cNvSpPr/>
          <p:nvPr/>
        </p:nvSpPr>
        <p:spPr>
          <a:xfrm>
            <a:off x="520810" y="5600054"/>
            <a:ext cx="4144180" cy="1028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954922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CA1E1-40DF-4764-05A8-298478CB1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0C14C-409C-475D-D3B4-FEBEF68B4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Kuriose Gesetze aus aller Herren Länder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C4AF8-A8FD-879D-644E-DB616C7B5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 descr="May be an image of text that says '6 UNGLAUBLICHE GESETZE: FRANKREICH: Du darfst einen Toten heiraten. Die posthume Ehe ist seit 1959 erlaubt. SINGAPUR: Der Verkauf und Konsum von Kaugummi ist seit den 1990er-Jahren verboten. CHINA: Du musst deine Eltern regelmäßig besuchen. Bei Verstoß kann die „Bonität&quot; gesenkt werden. USA (KENTUCKY): Frauen dürfen nicht im Badeanzug auf die Straße, es sei denn, sie wiegen unter 42 kg oder über 92 kg oder sie sind bewaffnet. THAILAND: Du darfst nicht auf Geld treten, da der König darauf abgebildet ist (Majestätsbeleidigung). ALASKA: Es ist verboten, Elche aus einem Flugzeug zu werfen.'">
            <a:extLst>
              <a:ext uri="{FF2B5EF4-FFF2-40B4-BE49-F238E27FC236}">
                <a16:creationId xmlns:a16="http://schemas.microsoft.com/office/drawing/2014/main" id="{9704EE9B-F757-29EF-4572-55E720A6DB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0" t="18682" r="10290" b="16031"/>
          <a:stretch>
            <a:fillRect/>
          </a:stretch>
        </p:blipFill>
        <p:spPr bwMode="auto">
          <a:xfrm>
            <a:off x="605789" y="910423"/>
            <a:ext cx="3909841" cy="55778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DCC63-CCF9-5689-C431-75330DB21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6360" y="1039874"/>
            <a:ext cx="6247589" cy="5220684"/>
          </a:xfrm>
          <a:prstGeom prst="wedgeRoundRectCallout">
            <a:avLst>
              <a:gd name="adj1" fmla="val -63277"/>
              <a:gd name="adj2" fmla="val 43526"/>
              <a:gd name="adj3" fmla="val 16667"/>
            </a:avLst>
          </a:prstGeom>
          <a:solidFill>
            <a:srgbClr val="99CCFF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de-CH" dirty="0"/>
              <a:t>In Alaska ist es strengstens verboten, lebende Elche aus einem fliegenden Flugzeug zu werfen. </a:t>
            </a:r>
          </a:p>
          <a:p>
            <a:r>
              <a:rPr lang="de-CH" dirty="0"/>
              <a:t>Es ist ebenfalls gesetzlich untersagt, Elchen zur eigenen Belustigung Alkohol einzuflößen.</a:t>
            </a:r>
          </a:p>
        </p:txBody>
      </p:sp>
      <p:pic>
        <p:nvPicPr>
          <p:cNvPr id="6" name="Picture 5" descr="Work in Progress : Reindeer Drunk Funny Character Vector Illustration ©  BluedarkArt | BluedarkArt 🖌 TheChameleonArt">
            <a:extLst>
              <a:ext uri="{FF2B5EF4-FFF2-40B4-BE49-F238E27FC236}">
                <a16:creationId xmlns:a16="http://schemas.microsoft.com/office/drawing/2014/main" id="{4B2A7DCC-9EF5-D01C-7C68-DD454F935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173" y="2956798"/>
            <a:ext cx="3073941" cy="307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927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BE45AD1-B49C-270D-CDED-EBFA4011E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342" y="180957"/>
            <a:ext cx="3751006" cy="37510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A0ABB7-6271-29E1-F33B-4405A6B07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Vom Winde verweht…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37ADC-11E0-2E56-83BC-2B125E879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9" y="1093305"/>
            <a:ext cx="6799102" cy="5220684"/>
          </a:xfrm>
        </p:spPr>
        <p:txBody>
          <a:bodyPr/>
          <a:lstStyle/>
          <a:p>
            <a:r>
              <a:rPr lang="de-CH" dirty="0"/>
              <a:t>Die Universität von Maryland beschäftigt sich im Rahmen des Forschungsprojekts „Human Flatus Atlas“ mit Reizdarm und Nahrungsmittelunverträglichkeiten.</a:t>
            </a:r>
          </a:p>
          <a:p>
            <a:r>
              <a:rPr lang="de-CH" dirty="0"/>
              <a:t>Dabei wurde festgestellt, dass für eine wichtige menschliche Aktivität keinerlei verlässliche Daten vorhanden sind:</a:t>
            </a:r>
          </a:p>
          <a:p>
            <a:r>
              <a:rPr lang="de-CH" dirty="0"/>
              <a:t>      Wieviel «Gas» produziert ein Mensch und wie oft?</a:t>
            </a:r>
          </a:p>
          <a:p>
            <a:r>
              <a:rPr lang="de-CH" dirty="0"/>
              <a:t>Ein «Unterhosensensor» für Wasserstoffgas wurde entwickelt und Tag und Nacht getragen. Zwischen 4 und 59 «Druck-Reduktionen» pro Tag wurden gemessen.</a:t>
            </a:r>
          </a:p>
          <a:p>
            <a:r>
              <a:rPr lang="de-CH" dirty="0"/>
              <a:t>Im nachhinein zeigt das, dass die Selbstauskünfte der Probanden höchst unzuverlässig waren.</a:t>
            </a:r>
          </a:p>
          <a:p>
            <a:r>
              <a:rPr lang="de-CH" dirty="0"/>
              <a:t>Die Uni hat jetzt also buchstäblich Wind davon bekommen wie oft wir es «tun»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9CABD-445C-0B23-4C4D-CA8CB0813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6" descr="Fig. 1">
            <a:extLst>
              <a:ext uri="{FF2B5EF4-FFF2-40B4-BE49-F238E27FC236}">
                <a16:creationId xmlns:a16="http://schemas.microsoft.com/office/drawing/2014/main" id="{92610F9D-EEF0-D74D-1685-6C2AF164D8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696"/>
          <a:stretch>
            <a:fillRect/>
          </a:stretch>
        </p:blipFill>
        <p:spPr>
          <a:xfrm>
            <a:off x="8214667" y="3118188"/>
            <a:ext cx="3559475" cy="337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1BBB0AF-1DF9-B684-B469-ACC5DBC801B1}"/>
              </a:ext>
            </a:extLst>
          </p:cNvPr>
          <p:cNvSpPr/>
          <p:nvPr/>
        </p:nvSpPr>
        <p:spPr>
          <a:xfrm>
            <a:off x="7049729" y="4874342"/>
            <a:ext cx="1972540" cy="1880791"/>
          </a:xfrm>
          <a:prstGeom prst="wedgeRoundRectCallout">
            <a:avLst>
              <a:gd name="adj1" fmla="val 155483"/>
              <a:gd name="adj2" fmla="val -3074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Ich weiss nicht was ein </a:t>
            </a:r>
            <a:r>
              <a:rPr lang="de-CH" dirty="0" err="1"/>
              <a:t>Beschleuni-gungsmesser</a:t>
            </a:r>
            <a:r>
              <a:rPr lang="de-CH" dirty="0"/>
              <a:t> erschnüffeln kann😉</a:t>
            </a:r>
          </a:p>
        </p:txBody>
      </p:sp>
    </p:spTree>
    <p:extLst>
      <p:ext uri="{BB962C8B-B14F-4D97-AF65-F5344CB8AC3E}">
        <p14:creationId xmlns:p14="http://schemas.microsoft.com/office/powerpoint/2010/main" val="131211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703F2-2895-B89D-887F-3A6020FEC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Sektion «Fachkräftemangel»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976C7-860A-280F-0C4C-DD4E1B51D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48</a:t>
            </a:fld>
            <a:endParaRPr lang="en-US"/>
          </a:p>
        </p:txBody>
      </p:sp>
      <p:pic>
        <p:nvPicPr>
          <p:cNvPr id="16386" name="Picture 2" descr="Fachkräftemangel - Tot aber lustig">
            <a:extLst>
              <a:ext uri="{FF2B5EF4-FFF2-40B4-BE49-F238E27FC236}">
                <a16:creationId xmlns:a16="http://schemas.microsoft.com/office/drawing/2014/main" id="{8C8D6303-5248-8EAE-D69E-09AA754EA2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t="2053" r="16599" b="5403"/>
          <a:stretch>
            <a:fillRect/>
          </a:stretch>
        </p:blipFill>
        <p:spPr bwMode="auto">
          <a:xfrm>
            <a:off x="1423416" y="779694"/>
            <a:ext cx="4358640" cy="597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Pin auf Wortspiele">
            <a:extLst>
              <a:ext uri="{FF2B5EF4-FFF2-40B4-BE49-F238E27FC236}">
                <a16:creationId xmlns:a16="http://schemas.microsoft.com/office/drawing/2014/main" id="{9C906BE3-4A5A-0986-AF7B-5CC10C6E4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625" y="779694"/>
            <a:ext cx="4780351" cy="597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3240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983E6-03FD-2D61-8ED7-013CB66C9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Fachkräftemangel überall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8A489-A33E-345F-E039-0438918B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49</a:t>
            </a:fld>
            <a:endParaRPr lang="en-US"/>
          </a:p>
        </p:txBody>
      </p:sp>
      <p:pic>
        <p:nvPicPr>
          <p:cNvPr id="3" name="Recording 2026-03-01 120221">
            <a:hlinkClick r:id="" action="ppaction://media"/>
            <a:extLst>
              <a:ext uri="{FF2B5EF4-FFF2-40B4-BE49-F238E27FC236}">
                <a16:creationId xmlns:a16="http://schemas.microsoft.com/office/drawing/2014/main" id="{C638DC06-9755-2A5F-1306-0CB3111E08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5413" y="1093788"/>
            <a:ext cx="6861175" cy="5219700"/>
          </a:xfrm>
        </p:spPr>
      </p:pic>
    </p:spTree>
    <p:extLst>
      <p:ext uri="{BB962C8B-B14F-4D97-AF65-F5344CB8AC3E}">
        <p14:creationId xmlns:p14="http://schemas.microsoft.com/office/powerpoint/2010/main" val="383170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unt Everest: The deadly history of the world's highest peak | Live Science">
            <a:extLst>
              <a:ext uri="{FF2B5EF4-FFF2-40B4-BE49-F238E27FC236}">
                <a16:creationId xmlns:a16="http://schemas.microsoft.com/office/drawing/2014/main" id="{8E6C85AB-8101-B4E5-72CC-456CA4863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1C344B2-56F0-9C69-F2A5-172EB4949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rgbClr val="92D050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D0C35A8-75C1-B556-0679-DC1B80AB0CC8}"/>
              </a:ext>
            </a:extLst>
          </p:cNvPr>
          <p:cNvSpPr txBox="1">
            <a:spLocks/>
          </p:cNvSpPr>
          <p:nvPr/>
        </p:nvSpPr>
        <p:spPr>
          <a:xfrm>
            <a:off x="6896987" y="5655500"/>
            <a:ext cx="4787456" cy="10142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dirty="0" err="1"/>
              <a:t>Notfall</a:t>
            </a:r>
            <a:r>
              <a:rPr lang="en-US" dirty="0"/>
              <a:t> am Everest</a:t>
            </a:r>
            <a:endParaRPr lang="de-CH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87AAB6C-8B1F-C04C-E8E0-43604B957C2F}"/>
              </a:ext>
            </a:extLst>
          </p:cNvPr>
          <p:cNvSpPr txBox="1">
            <a:spLocks/>
          </p:cNvSpPr>
          <p:nvPr/>
        </p:nvSpPr>
        <p:spPr>
          <a:xfrm>
            <a:off x="8488681" y="3869205"/>
            <a:ext cx="3261410" cy="21346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CH" sz="3200" dirty="0"/>
              <a:t>Bergsteiger, Hubschrauber und 20 Millionen</a:t>
            </a:r>
          </a:p>
        </p:txBody>
      </p:sp>
    </p:spTree>
    <p:extLst>
      <p:ext uri="{BB962C8B-B14F-4D97-AF65-F5344CB8AC3E}">
        <p14:creationId xmlns:p14="http://schemas.microsoft.com/office/powerpoint/2010/main" val="39866624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983E6-03FD-2D61-8ED7-013CB66C9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Fachkräftemangel überall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8A489-A33E-345F-E039-0438918B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50</a:t>
            </a:fld>
            <a:endParaRPr lang="en-US"/>
          </a:p>
        </p:txBody>
      </p:sp>
      <p:pic>
        <p:nvPicPr>
          <p:cNvPr id="3" name="arbeiterdesmonats-1203788865-20260408_173122">
            <a:hlinkClick r:id="" action="ppaction://media"/>
            <a:extLst>
              <a:ext uri="{FF2B5EF4-FFF2-40B4-BE49-F238E27FC236}">
                <a16:creationId xmlns:a16="http://schemas.microsoft.com/office/drawing/2014/main" id="{D9D7A2F4-9A79-9938-9057-AA4EC2C2ED5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27563" y="1093788"/>
            <a:ext cx="2936875" cy="5219700"/>
          </a:xfrm>
        </p:spPr>
      </p:pic>
    </p:spTree>
    <p:extLst>
      <p:ext uri="{BB962C8B-B14F-4D97-AF65-F5344CB8AC3E}">
        <p14:creationId xmlns:p14="http://schemas.microsoft.com/office/powerpoint/2010/main" val="49447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05C96-9E87-0C7C-6A27-D8D22A450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CE971-A0C3-45FE-0AE1-2950BE30A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Fachkräftemangel überall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83127-0BF1-F879-3937-35125415A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51</a:t>
            </a:fld>
            <a:endParaRPr lang="en-US"/>
          </a:p>
        </p:txBody>
      </p:sp>
      <p:pic>
        <p:nvPicPr>
          <p:cNvPr id="3" name="arbeiterfails-20240602_105000-2377691469">
            <a:hlinkClick r:id="" action="ppaction://media"/>
            <a:extLst>
              <a:ext uri="{FF2B5EF4-FFF2-40B4-BE49-F238E27FC236}">
                <a16:creationId xmlns:a16="http://schemas.microsoft.com/office/drawing/2014/main" id="{1AE6E099-546F-AD77-54F3-37E94FBA9FC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0688" y="1093788"/>
            <a:ext cx="3729037" cy="5219700"/>
          </a:xfrm>
        </p:spPr>
      </p:pic>
    </p:spTree>
    <p:extLst>
      <p:ext uri="{BB962C8B-B14F-4D97-AF65-F5344CB8AC3E}">
        <p14:creationId xmlns:p14="http://schemas.microsoft.com/office/powerpoint/2010/main" val="89977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983E6-03FD-2D61-8ED7-013CB66C9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Fachkräftemangel überall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8A489-A33E-345F-E039-0438918B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52</a:t>
            </a:fld>
            <a:endParaRPr lang="en-US"/>
          </a:p>
        </p:txBody>
      </p:sp>
      <p:pic>
        <p:nvPicPr>
          <p:cNvPr id="3" name="baustellenfails-20200109_081541-2854643106">
            <a:hlinkClick r:id="" action="ppaction://media"/>
            <a:extLst>
              <a:ext uri="{FF2B5EF4-FFF2-40B4-BE49-F238E27FC236}">
                <a16:creationId xmlns:a16="http://schemas.microsoft.com/office/drawing/2014/main" id="{62150569-2E42-A7D1-7F5C-95D6A9E7A74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86150" y="1093788"/>
            <a:ext cx="5219700" cy="5219700"/>
          </a:xfrm>
        </p:spPr>
      </p:pic>
    </p:spTree>
    <p:extLst>
      <p:ext uri="{BB962C8B-B14F-4D97-AF65-F5344CB8AC3E}">
        <p14:creationId xmlns:p14="http://schemas.microsoft.com/office/powerpoint/2010/main" val="270788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983E6-03FD-2D61-8ED7-013CB66C9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Fachkräftemangel überall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8A489-A33E-345F-E039-0438918B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53</a:t>
            </a:fld>
            <a:endParaRPr lang="en-US"/>
          </a:p>
        </p:txBody>
      </p:sp>
      <p:pic>
        <p:nvPicPr>
          <p:cNvPr id="3" name="arbeiterdesmonats-1343162040-20250718_203511">
            <a:hlinkClick r:id="" action="ppaction://media"/>
            <a:extLst>
              <a:ext uri="{FF2B5EF4-FFF2-40B4-BE49-F238E27FC236}">
                <a16:creationId xmlns:a16="http://schemas.microsoft.com/office/drawing/2014/main" id="{A585F4A0-7E39-09DB-E512-BFC2796CB7E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27563" y="1093788"/>
            <a:ext cx="2936875" cy="5219700"/>
          </a:xfrm>
        </p:spPr>
      </p:pic>
    </p:spTree>
    <p:extLst>
      <p:ext uri="{BB962C8B-B14F-4D97-AF65-F5344CB8AC3E}">
        <p14:creationId xmlns:p14="http://schemas.microsoft.com/office/powerpoint/2010/main" val="315750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983E6-03FD-2D61-8ED7-013CB66C9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Fachkräftemangel überall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8A489-A33E-345F-E039-0438918B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54</a:t>
            </a:fld>
            <a:endParaRPr lang="en-US"/>
          </a:p>
        </p:txBody>
      </p:sp>
      <p:pic>
        <p:nvPicPr>
          <p:cNvPr id="3" name="arbeiterfails-20241129_181138-824535402">
            <a:hlinkClick r:id="" action="ppaction://media"/>
            <a:extLst>
              <a:ext uri="{FF2B5EF4-FFF2-40B4-BE49-F238E27FC236}">
                <a16:creationId xmlns:a16="http://schemas.microsoft.com/office/drawing/2014/main" id="{CCE60931-AFBA-5164-3390-9F64F5E43B2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27563" y="1093788"/>
            <a:ext cx="2936875" cy="5219700"/>
          </a:xfrm>
        </p:spPr>
      </p:pic>
    </p:spTree>
    <p:extLst>
      <p:ext uri="{BB962C8B-B14F-4D97-AF65-F5344CB8AC3E}">
        <p14:creationId xmlns:p14="http://schemas.microsoft.com/office/powerpoint/2010/main" val="240417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86E9BF-D837-2AB0-BF9A-F6668CCCC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8996" y="1085353"/>
            <a:ext cx="5610830" cy="5580918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de-CH" b="1" noProof="0" dirty="0">
                <a:latin typeface="Arial" panose="020B0604020202020204" pitchFamily="34" charset="0"/>
                <a:cs typeface="Arial" panose="020B0604020202020204" pitchFamily="34" charset="0"/>
              </a:rPr>
              <a:t>Thema Mount Everest</a:t>
            </a:r>
          </a:p>
          <a:p>
            <a:r>
              <a:rPr lang="de-CH" sz="14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https://open.spotify.com/episode/1mStI4MGmvJg29b3F6lGPU</a:t>
            </a:r>
            <a:endParaRPr lang="de-CH" sz="14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14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F8EB7-FD62-6B27-EEDE-15E0908575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810" y="1085353"/>
            <a:ext cx="5610830" cy="5521924"/>
          </a:xfrm>
        </p:spPr>
        <p:txBody>
          <a:bodyPr>
            <a:noAutofit/>
          </a:bodyPr>
          <a:lstStyle/>
          <a:p>
            <a:r>
              <a:rPr lang="de-CH" b="1" noProof="0" dirty="0">
                <a:latin typeface="Arial" panose="020B0604020202020204" pitchFamily="34" charset="0"/>
                <a:cs typeface="Arial" panose="020B0604020202020204" pitchFamily="34" charset="0"/>
              </a:rPr>
              <a:t>Update / Nachtrag</a:t>
            </a:r>
          </a:p>
          <a:p>
            <a:r>
              <a:rPr lang="de-CH" sz="14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https://heise.de/-11309209</a:t>
            </a:r>
            <a:r>
              <a:rPr lang="de-CH" sz="1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CH" sz="1400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https://heise.de/-11317258 </a:t>
            </a:r>
          </a:p>
          <a:p>
            <a:endParaRPr lang="de-CH" sz="1400" u="sng" dirty="0"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  <a:p>
            <a:r>
              <a:rPr lang="de-CH" sz="1400" b="1" dirty="0">
                <a:latin typeface="Arial" panose="020B0604020202020204" pitchFamily="34" charset="0"/>
                <a:cs typeface="Arial" panose="020B0604020202020204" pitchFamily="34" charset="0"/>
              </a:rPr>
              <a:t>Thema Vespa</a:t>
            </a:r>
          </a:p>
          <a:p>
            <a:r>
              <a:rPr lang="de-CH" sz="1400" u="sng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https://heise.de/-11284202</a:t>
            </a:r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1400" u="sng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https://www.barnebys.de/blog/7-dinge-die-man-uber-die-vespa-wissen-sollte</a:t>
            </a:r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1400" u="sng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https://www.catawiki.com/de/stories/5637-vom-entchen-zur-wespe-die-geschichte-der-legendaren-vespa-in-kurze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CH" sz="1400" u="sng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https://de.wikipedia.org/wiki/Vespa</a:t>
            </a:r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1400" u="sng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https://de.wikipedia.org/wiki/Rinaldo_Piaggio</a:t>
            </a:r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1400" u="sng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https://de.wikipedia.org/wiki/Corradino_D%E2%80%99Ascanio</a:t>
            </a:r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1400" u="sng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https://www.vespa.com/ca_EN/timeline/40/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A07C75-C2E7-5DB7-A9E5-1F719A89F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Quellen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A7746D-3E8A-9541-71FC-C707331C6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236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86E9BF-D837-2AB0-BF9A-F6668CCCC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8997" y="1085353"/>
            <a:ext cx="5415445" cy="5228636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Thema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Mitmach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14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https://www.youtube.com/watch?v=o74DWZsVBCQ</a:t>
            </a:r>
            <a:r>
              <a:rPr lang="de-CH" sz="1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https://www.komm-mach-mint.de/schuelerinnen/experimente/alle-experimente/quadratur-der-kreise</a:t>
            </a:r>
            <a:r>
              <a:rPr lang="de-CH" sz="1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Kurznachrichten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Kurioses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https://www.radioforen.de/threads/zensur-von-liedern-frueher.42306/</a:t>
            </a:r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https://heise.de/-11214411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Fachkräftemangel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https://www.instagram.com/arbeiterfails/?g=5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https://www.instagram.com/arbeitfails/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300"/>
              </a:spcAft>
            </a:pPr>
            <a:endParaRPr lang="x-none" sz="1400" dirty="0"/>
          </a:p>
          <a:p>
            <a:pPr marL="360363">
              <a:lnSpc>
                <a:spcPct val="115000"/>
              </a:lnSpc>
              <a:spcAft>
                <a:spcPts val="300"/>
              </a:spcAft>
              <a:buNone/>
            </a:pPr>
            <a:endParaRPr lang="de-CH" sz="1600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F8EB7-FD62-6B27-EEDE-15E0908575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810" y="1085353"/>
            <a:ext cx="5673513" cy="5228636"/>
          </a:xfrm>
        </p:spPr>
        <p:txBody>
          <a:bodyPr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Thema Survival of the fittest</a:t>
            </a:r>
          </a:p>
          <a:p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Dobelli – Die Kunst des Klugen Handels – der was-mich-nicht-umbringt-Trugschluss</a:t>
            </a:r>
          </a:p>
          <a:p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https://en.wikipedia.org/wiki/Survival_of_the_fittest</a:t>
            </a:r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https://de.wikipedia.org/wiki/Charles_Darwin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e-CH" u="sng" dirty="0"/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Thema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Altersbestimmung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in der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Archäologie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https://www.spektrum.de/lexikon/biologie-kompakt/altersbestimmung/466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https://de.wikipedia.org/wiki/Arch%C3%A4ologie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A07C75-C2E7-5DB7-A9E5-1F719A89F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Quellen</a:t>
            </a:r>
            <a:endParaRPr lang="de-C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A7746D-3E8A-9541-71FC-C707331C6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304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8A281CC-1D90-72C4-B4BC-79F026AC6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10" y="630993"/>
            <a:ext cx="11163632" cy="540687"/>
          </a:xfrm>
        </p:spPr>
        <p:txBody>
          <a:bodyPr/>
          <a:lstStyle/>
          <a:p>
            <a:r>
              <a:rPr lang="en-US" dirty="0" err="1"/>
              <a:t>Vorschau</a:t>
            </a:r>
            <a:endParaRPr lang="de-CH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6F0137-6957-2D5F-99A2-ADB70EA19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7" y="1637553"/>
            <a:ext cx="9252743" cy="4676435"/>
          </a:xfrm>
        </p:spPr>
        <p:txBody>
          <a:bodyPr/>
          <a:lstStyle/>
          <a:p>
            <a:endParaRPr lang="en-US" b="1" dirty="0"/>
          </a:p>
          <a:p>
            <a:pPr>
              <a:spcBef>
                <a:spcPts val="1800"/>
              </a:spcBef>
              <a:tabLst>
                <a:tab pos="1255713" algn="l"/>
              </a:tabLst>
            </a:pPr>
            <a:r>
              <a:rPr lang="en-US" b="1" dirty="0"/>
              <a:t>Termin	</a:t>
            </a:r>
            <a:r>
              <a:rPr lang="en-US" sz="5400" b="1" dirty="0"/>
              <a:t>Samstag 25. Juli 2026</a:t>
            </a:r>
          </a:p>
          <a:p>
            <a:pPr>
              <a:spcBef>
                <a:spcPts val="1800"/>
              </a:spcBef>
              <a:tabLst>
                <a:tab pos="1255713" algn="l"/>
              </a:tabLst>
            </a:pPr>
            <a:r>
              <a:rPr lang="en-US" sz="4400" b="1" dirty="0"/>
              <a:t>	</a:t>
            </a:r>
            <a:r>
              <a:rPr lang="en-US" sz="4400" b="1" dirty="0" err="1"/>
              <a:t>Ankunft</a:t>
            </a:r>
            <a:r>
              <a:rPr lang="en-US" sz="4400" b="1" dirty="0"/>
              <a:t> ab 19:00</a:t>
            </a:r>
          </a:p>
          <a:p>
            <a:pPr>
              <a:spcBef>
                <a:spcPts val="1800"/>
              </a:spcBef>
              <a:tabLst>
                <a:tab pos="1255713" algn="l"/>
              </a:tabLst>
            </a:pPr>
            <a:r>
              <a:rPr lang="en-US" sz="4400" b="1" dirty="0"/>
              <a:t>	</a:t>
            </a:r>
            <a:r>
              <a:rPr lang="en-US" sz="4400" b="1" dirty="0" err="1"/>
              <a:t>Vortrag</a:t>
            </a:r>
            <a:r>
              <a:rPr lang="en-US" sz="4400" b="1" dirty="0"/>
              <a:t> ab 19:30</a:t>
            </a:r>
          </a:p>
          <a:p>
            <a:pPr>
              <a:spcBef>
                <a:spcPts val="1800"/>
              </a:spcBef>
              <a:tabLst>
                <a:tab pos="1255713" algn="l"/>
              </a:tabLst>
            </a:pPr>
            <a:r>
              <a:rPr lang="en-US" sz="1500" b="1" dirty="0"/>
              <a:t>Zukünftige Termine: 15.08., 12.09., 17.10., 21.11., </a:t>
            </a:r>
            <a:r>
              <a:rPr lang="en-US" sz="1500" b="1" dirty="0" err="1"/>
              <a:t>Weihnachtspause</a:t>
            </a:r>
            <a:r>
              <a:rPr lang="en-US" sz="1500" b="1" dirty="0"/>
              <a:t>, 09.01.27</a:t>
            </a:r>
          </a:p>
          <a:p>
            <a:pPr>
              <a:spcBef>
                <a:spcPts val="1200"/>
              </a:spcBef>
              <a:tabLst>
                <a:tab pos="1255713" algn="l"/>
              </a:tabLst>
            </a:pPr>
            <a:endParaRPr lang="en-US" sz="1500" b="1" dirty="0"/>
          </a:p>
          <a:p>
            <a:pPr>
              <a:spcBef>
                <a:spcPts val="1200"/>
              </a:spcBef>
              <a:tabLst>
                <a:tab pos="1255713" algn="l"/>
              </a:tabLst>
            </a:pPr>
            <a:r>
              <a:rPr lang="en-US" sz="1500" dirty="0"/>
              <a:t>						* </a:t>
            </a:r>
            <a:r>
              <a:rPr lang="en-US" sz="1500" dirty="0" err="1"/>
              <a:t>Ausreichend</a:t>
            </a:r>
            <a:r>
              <a:rPr lang="en-US" sz="1500" dirty="0"/>
              <a:t> Zeit </a:t>
            </a:r>
            <a:r>
              <a:rPr lang="en-US" sz="1500" dirty="0" err="1"/>
              <a:t>zum</a:t>
            </a:r>
            <a:r>
              <a:rPr lang="en-US" sz="1500" dirty="0"/>
              <a:t> </a:t>
            </a:r>
            <a:r>
              <a:rPr lang="en-US" sz="1500" dirty="0" err="1"/>
              <a:t>Ausnüchtern</a:t>
            </a:r>
            <a:r>
              <a:rPr lang="en-US" sz="1500" dirty="0"/>
              <a:t> </a:t>
            </a:r>
            <a:r>
              <a:rPr lang="de-CH" sz="1500" dirty="0"/>
              <a:t>😉</a:t>
            </a:r>
            <a:endParaRPr lang="en-US" sz="1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A1FD18-9E5A-844D-9F70-03F25878B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57</a:t>
            </a:fld>
            <a:endParaRPr lang="en-US"/>
          </a:p>
        </p:txBody>
      </p:sp>
      <p:sp>
        <p:nvSpPr>
          <p:cNvPr id="2" name="Ribbon: Tilted Up 1">
            <a:extLst>
              <a:ext uri="{FF2B5EF4-FFF2-40B4-BE49-F238E27FC236}">
                <a16:creationId xmlns:a16="http://schemas.microsoft.com/office/drawing/2014/main" id="{7CEDA4E5-BAD5-A59B-C20A-5FD9A4FC80B5}"/>
              </a:ext>
            </a:extLst>
          </p:cNvPr>
          <p:cNvSpPr/>
          <p:nvPr/>
        </p:nvSpPr>
        <p:spPr>
          <a:xfrm>
            <a:off x="12446548" y="2430732"/>
            <a:ext cx="2224890" cy="605971"/>
          </a:xfrm>
          <a:prstGeom prst="ribbon2">
            <a:avLst>
              <a:gd name="adj1" fmla="val 16667"/>
              <a:gd name="adj2" fmla="val 69858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ysClr val="windowText" lastClr="000000"/>
                </a:solidFill>
              </a:rPr>
              <a:t>Gastvortrag</a:t>
            </a:r>
            <a:endParaRPr lang="de-CH" dirty="0">
              <a:solidFill>
                <a:sysClr val="windowText" lastClr="000000"/>
              </a:solidFill>
            </a:endParaRPr>
          </a:p>
        </p:txBody>
      </p:sp>
      <p:sp>
        <p:nvSpPr>
          <p:cNvPr id="4" name="Ribbon: Tilted Up 3">
            <a:extLst>
              <a:ext uri="{FF2B5EF4-FFF2-40B4-BE49-F238E27FC236}">
                <a16:creationId xmlns:a16="http://schemas.microsoft.com/office/drawing/2014/main" id="{543D5D5A-51EA-E39F-0AE3-974C6A877BDC}"/>
              </a:ext>
            </a:extLst>
          </p:cNvPr>
          <p:cNvSpPr/>
          <p:nvPr/>
        </p:nvSpPr>
        <p:spPr>
          <a:xfrm>
            <a:off x="12358749" y="3518312"/>
            <a:ext cx="2224890" cy="605971"/>
          </a:xfrm>
          <a:prstGeom prst="ribbon2">
            <a:avLst>
              <a:gd name="adj1" fmla="val 16667"/>
              <a:gd name="adj2" fmla="val 6985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ysClr val="windowText" lastClr="000000"/>
                </a:solidFill>
              </a:rPr>
              <a:t>Wunschthema</a:t>
            </a:r>
            <a:endParaRPr lang="de-CH" dirty="0">
              <a:solidFill>
                <a:sysClr val="windowText" lastClr="00000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5B0678-4F27-EB8B-C52D-336E078FD707}"/>
              </a:ext>
            </a:extLst>
          </p:cNvPr>
          <p:cNvCxnSpPr/>
          <p:nvPr/>
        </p:nvCxnSpPr>
        <p:spPr>
          <a:xfrm>
            <a:off x="384048" y="6972300"/>
            <a:ext cx="113003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bbon: Tilted Up 10">
            <a:extLst>
              <a:ext uri="{FF2B5EF4-FFF2-40B4-BE49-F238E27FC236}">
                <a16:creationId xmlns:a16="http://schemas.microsoft.com/office/drawing/2014/main" id="{9D56F54D-E25E-6609-544E-B7CAF21AA680}"/>
              </a:ext>
            </a:extLst>
          </p:cNvPr>
          <p:cNvSpPr/>
          <p:nvPr/>
        </p:nvSpPr>
        <p:spPr>
          <a:xfrm>
            <a:off x="12446548" y="4702322"/>
            <a:ext cx="2224890" cy="605971"/>
          </a:xfrm>
          <a:prstGeom prst="ribbon2">
            <a:avLst>
              <a:gd name="adj1" fmla="val 16667"/>
              <a:gd name="adj2" fmla="val 6985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ysClr val="windowText" lastClr="000000"/>
                </a:solidFill>
              </a:rPr>
              <a:t>Wunschthema</a:t>
            </a:r>
            <a:endParaRPr lang="de-CH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7" descr="A close-up of a sign&#10;&#10;AI-generated content may be incorrect.">
            <a:extLst>
              <a:ext uri="{FF2B5EF4-FFF2-40B4-BE49-F238E27FC236}">
                <a16:creationId xmlns:a16="http://schemas.microsoft.com/office/drawing/2014/main" id="{70865D5C-F628-8718-5B66-80ABF95BC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958" y="0"/>
            <a:ext cx="6755606" cy="141089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A54D587-7DDF-B1EC-47FF-0A3911B7A454}"/>
              </a:ext>
            </a:extLst>
          </p:cNvPr>
          <p:cNvSpPr/>
          <p:nvPr/>
        </p:nvSpPr>
        <p:spPr>
          <a:xfrm rot="1656329">
            <a:off x="9258300" y="2103120"/>
            <a:ext cx="2613660" cy="1684016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Wegen Beginn meiner Rente und Reise-Ferien sind es diesmal 6 Wochen Abstand *</a:t>
            </a:r>
          </a:p>
        </p:txBody>
      </p:sp>
    </p:spTree>
    <p:extLst>
      <p:ext uri="{BB962C8B-B14F-4D97-AF65-F5344CB8AC3E}">
        <p14:creationId xmlns:p14="http://schemas.microsoft.com/office/powerpoint/2010/main" val="23346246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9A49C2F-184F-EB8C-0A74-619F3ADEF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316514C-DF81-25A2-7B76-F9A724067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10" y="630993"/>
            <a:ext cx="11163632" cy="540687"/>
          </a:xfrm>
        </p:spPr>
        <p:txBody>
          <a:bodyPr/>
          <a:lstStyle/>
          <a:p>
            <a:r>
              <a:rPr lang="en-US" dirty="0" err="1"/>
              <a:t>Vorschau</a:t>
            </a:r>
            <a:r>
              <a:rPr lang="en-US" dirty="0"/>
              <a:t> März</a:t>
            </a:r>
            <a:endParaRPr lang="de-CH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7832A4D-A8BB-47A0-C90B-09AE24B31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7" y="1093305"/>
            <a:ext cx="8851423" cy="5220684"/>
          </a:xfrm>
        </p:spPr>
        <p:txBody>
          <a:bodyPr/>
          <a:lstStyle/>
          <a:p>
            <a:endParaRPr lang="en-US" b="1" dirty="0"/>
          </a:p>
          <a:p>
            <a:pPr>
              <a:spcBef>
                <a:spcPts val="1800"/>
              </a:spcBef>
              <a:tabLst>
                <a:tab pos="1255713" algn="l"/>
              </a:tabLst>
            </a:pPr>
            <a:r>
              <a:rPr lang="en-US" b="1" dirty="0"/>
              <a:t>Termin	</a:t>
            </a:r>
            <a:r>
              <a:rPr lang="en-US" dirty="0"/>
              <a:t>Samstag 07. März 2026</a:t>
            </a:r>
          </a:p>
          <a:p>
            <a:pPr>
              <a:spcBef>
                <a:spcPts val="1800"/>
              </a:spcBef>
              <a:tabLst>
                <a:tab pos="1255713" algn="l"/>
              </a:tabLst>
            </a:pPr>
            <a:r>
              <a:rPr lang="en-US" b="1" dirty="0" err="1"/>
              <a:t>Themen</a:t>
            </a:r>
            <a:r>
              <a:rPr lang="en-US" b="1" dirty="0"/>
              <a:t>* </a:t>
            </a:r>
            <a:r>
              <a:rPr lang="de-CH" dirty="0"/>
              <a:t>	XXX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1255713" algn="l"/>
              </a:tabLst>
            </a:pPr>
            <a:r>
              <a:rPr lang="de-CH" sz="1600" dirty="0"/>
              <a:t>	Das xxx</a:t>
            </a:r>
          </a:p>
          <a:p>
            <a:pPr>
              <a:spcBef>
                <a:spcPts val="1200"/>
              </a:spcBef>
              <a:tabLst>
                <a:tab pos="1255713" algn="l"/>
              </a:tabLst>
            </a:pPr>
            <a:r>
              <a:rPr lang="de-CH" dirty="0"/>
              <a:t>	XXX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1255713" algn="l"/>
              </a:tabLst>
            </a:pPr>
            <a:r>
              <a:rPr lang="de-CH" sz="1600" dirty="0"/>
              <a:t>	Wie xxx</a:t>
            </a:r>
          </a:p>
          <a:p>
            <a:pPr>
              <a:spcBef>
                <a:spcPts val="1200"/>
              </a:spcBef>
              <a:tabLst>
                <a:tab pos="1255713" algn="l"/>
              </a:tabLst>
            </a:pPr>
            <a:r>
              <a:rPr lang="de-CH" dirty="0"/>
              <a:t>	XXX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1255713" algn="l"/>
              </a:tabLst>
            </a:pPr>
            <a:r>
              <a:rPr lang="de-CH" sz="1600" dirty="0"/>
              <a:t>	Aus xxx</a:t>
            </a:r>
            <a:endParaRPr lang="de-CH" sz="1400" dirty="0"/>
          </a:p>
          <a:p>
            <a:pPr>
              <a:spcBef>
                <a:spcPts val="1200"/>
              </a:spcBef>
              <a:tabLst>
                <a:tab pos="1255713" algn="l"/>
              </a:tabLst>
            </a:pPr>
            <a:r>
              <a:rPr lang="de-CH" dirty="0"/>
              <a:t>	XXX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1255713" algn="l"/>
              </a:tabLst>
            </a:pPr>
            <a:r>
              <a:rPr lang="de-CH" dirty="0"/>
              <a:t>	</a:t>
            </a:r>
            <a:r>
              <a:rPr lang="de-CH" sz="1600" dirty="0"/>
              <a:t>Schon xxx</a:t>
            </a:r>
          </a:p>
          <a:p>
            <a:pPr>
              <a:spcBef>
                <a:spcPts val="1200"/>
              </a:spcBef>
              <a:tabLst>
                <a:tab pos="1255713" algn="l"/>
              </a:tabLst>
            </a:pPr>
            <a:r>
              <a:rPr lang="de-CH" dirty="0"/>
              <a:t>	XXX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1255713" algn="l"/>
              </a:tabLst>
            </a:pPr>
            <a:r>
              <a:rPr lang="de-CH" dirty="0"/>
              <a:t>	</a:t>
            </a:r>
            <a:r>
              <a:rPr lang="de-CH" sz="1600" dirty="0"/>
              <a:t>xxx</a:t>
            </a:r>
          </a:p>
          <a:p>
            <a:pPr>
              <a:spcBef>
                <a:spcPts val="1200"/>
              </a:spcBef>
              <a:tabLst>
                <a:tab pos="1255713" algn="l"/>
              </a:tabLst>
            </a:pPr>
            <a:r>
              <a:rPr lang="de-CH" dirty="0"/>
              <a:t>	Kurioses und Kurznachrichten</a:t>
            </a:r>
          </a:p>
          <a:p>
            <a:pPr>
              <a:spcBef>
                <a:spcPts val="1800"/>
              </a:spcBef>
              <a:tabLst>
                <a:tab pos="1255713" algn="l"/>
              </a:tabLst>
            </a:pPr>
            <a:r>
              <a:rPr lang="de-CH" sz="1200" dirty="0"/>
              <a:t>* Änderungen vorbehalten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26453B-7F6A-560F-7658-6B2B086A9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58</a:t>
            </a:fld>
            <a:endParaRPr lang="en-US"/>
          </a:p>
        </p:txBody>
      </p:sp>
      <p:sp>
        <p:nvSpPr>
          <p:cNvPr id="2" name="Ribbon: Tilted Up 1">
            <a:extLst>
              <a:ext uri="{FF2B5EF4-FFF2-40B4-BE49-F238E27FC236}">
                <a16:creationId xmlns:a16="http://schemas.microsoft.com/office/drawing/2014/main" id="{4E55F6AD-088B-26FC-8417-E2105A538084}"/>
              </a:ext>
            </a:extLst>
          </p:cNvPr>
          <p:cNvSpPr/>
          <p:nvPr/>
        </p:nvSpPr>
        <p:spPr>
          <a:xfrm>
            <a:off x="12446548" y="2430732"/>
            <a:ext cx="2224890" cy="605971"/>
          </a:xfrm>
          <a:prstGeom prst="ribbon2">
            <a:avLst>
              <a:gd name="adj1" fmla="val 16667"/>
              <a:gd name="adj2" fmla="val 69858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ysClr val="windowText" lastClr="000000"/>
                </a:solidFill>
              </a:rPr>
              <a:t>Gastvortrag</a:t>
            </a:r>
            <a:endParaRPr lang="de-CH" dirty="0">
              <a:solidFill>
                <a:sysClr val="windowText" lastClr="000000"/>
              </a:solidFill>
            </a:endParaRPr>
          </a:p>
        </p:txBody>
      </p:sp>
      <p:sp>
        <p:nvSpPr>
          <p:cNvPr id="4" name="Ribbon: Tilted Up 3">
            <a:extLst>
              <a:ext uri="{FF2B5EF4-FFF2-40B4-BE49-F238E27FC236}">
                <a16:creationId xmlns:a16="http://schemas.microsoft.com/office/drawing/2014/main" id="{8632EC4F-A867-9AD0-E804-6E9BE978A80F}"/>
              </a:ext>
            </a:extLst>
          </p:cNvPr>
          <p:cNvSpPr/>
          <p:nvPr/>
        </p:nvSpPr>
        <p:spPr>
          <a:xfrm>
            <a:off x="12358749" y="3518312"/>
            <a:ext cx="2224890" cy="605971"/>
          </a:xfrm>
          <a:prstGeom prst="ribbon2">
            <a:avLst>
              <a:gd name="adj1" fmla="val 16667"/>
              <a:gd name="adj2" fmla="val 6985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ysClr val="windowText" lastClr="000000"/>
                </a:solidFill>
              </a:rPr>
              <a:t>Wunschthema</a:t>
            </a:r>
            <a:endParaRPr lang="de-CH" dirty="0">
              <a:solidFill>
                <a:sysClr val="windowText" lastClr="00000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8D2C37-DD93-AF6A-7E97-C55F0615D2F6}"/>
              </a:ext>
            </a:extLst>
          </p:cNvPr>
          <p:cNvCxnSpPr/>
          <p:nvPr/>
        </p:nvCxnSpPr>
        <p:spPr>
          <a:xfrm>
            <a:off x="213094" y="6926580"/>
            <a:ext cx="113003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bbon: Tilted Up 10">
            <a:extLst>
              <a:ext uri="{FF2B5EF4-FFF2-40B4-BE49-F238E27FC236}">
                <a16:creationId xmlns:a16="http://schemas.microsoft.com/office/drawing/2014/main" id="{01871422-002F-78DC-E19B-36CF89791F3D}"/>
              </a:ext>
            </a:extLst>
          </p:cNvPr>
          <p:cNvSpPr/>
          <p:nvPr/>
        </p:nvSpPr>
        <p:spPr>
          <a:xfrm>
            <a:off x="12446548" y="4702322"/>
            <a:ext cx="2224890" cy="605971"/>
          </a:xfrm>
          <a:prstGeom prst="ribbon2">
            <a:avLst>
              <a:gd name="adj1" fmla="val 16667"/>
              <a:gd name="adj2" fmla="val 6985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ysClr val="windowText" lastClr="000000"/>
                </a:solidFill>
              </a:rPr>
              <a:t>Wunschthema</a:t>
            </a:r>
            <a:endParaRPr lang="de-CH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7" descr="A close-up of a sign&#10;&#10;AI-generated content may be incorrect.">
            <a:extLst>
              <a:ext uri="{FF2B5EF4-FFF2-40B4-BE49-F238E27FC236}">
                <a16:creationId xmlns:a16="http://schemas.microsoft.com/office/drawing/2014/main" id="{38E543C4-C95B-4651-BFE1-95E3D1211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958" y="0"/>
            <a:ext cx="6755606" cy="141089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75B6E0-BB93-7535-916A-CACE43E72D16}"/>
              </a:ext>
            </a:extLst>
          </p:cNvPr>
          <p:cNvSpPr/>
          <p:nvPr/>
        </p:nvSpPr>
        <p:spPr>
          <a:xfrm>
            <a:off x="6818638" y="2930925"/>
            <a:ext cx="3663656" cy="1289849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Bonus-Thema</a:t>
            </a:r>
          </a:p>
          <a:p>
            <a:pPr algn="ctr"/>
            <a:endParaRPr lang="de-CH" dirty="0"/>
          </a:p>
          <a:p>
            <a:pPr algn="ctr"/>
            <a:r>
              <a:rPr lang="de-CH" dirty="0"/>
              <a:t>&lt;&lt;&lt; Trage Deinen Wunsch ins Feedback-Formular ein&gt;&gt;&gt;</a:t>
            </a:r>
          </a:p>
        </p:txBody>
      </p:sp>
    </p:spTree>
    <p:extLst>
      <p:ext uri="{BB962C8B-B14F-4D97-AF65-F5344CB8AC3E}">
        <p14:creationId xmlns:p14="http://schemas.microsoft.com/office/powerpoint/2010/main" val="25249635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ADBCC-5400-474C-3F4A-2D01408E5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Feedback und Ideen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8B1C0-570F-2354-D6E8-DDA7731B0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8" y="1093305"/>
            <a:ext cx="5218275" cy="3933312"/>
          </a:xfrm>
        </p:spPr>
        <p:txBody>
          <a:bodyPr/>
          <a:lstStyle/>
          <a:p>
            <a:r>
              <a:rPr lang="de-CH" dirty="0"/>
              <a:t>Wer uns Feedback geben möchte oder Ideen für Vorträge hat oder gerne etwas über ein Thema hören möchte, schickt bitte eine eMail an:</a:t>
            </a:r>
          </a:p>
          <a:p>
            <a:endParaRPr lang="de-CH" dirty="0"/>
          </a:p>
          <a:p>
            <a:r>
              <a:rPr lang="de-CH" dirty="0"/>
              <a:t>	</a:t>
            </a:r>
            <a:r>
              <a:rPr lang="de-CH" dirty="0">
                <a:hlinkClick r:id="rId2"/>
              </a:rPr>
              <a:t>michael@denzlein.ch</a:t>
            </a:r>
            <a:endParaRPr lang="de-CH" dirty="0"/>
          </a:p>
          <a:p>
            <a:endParaRPr lang="de-CH" dirty="0"/>
          </a:p>
          <a:p>
            <a:r>
              <a:rPr lang="de-CH" dirty="0"/>
              <a:t>Ein Feedback ist nur einen eMail-Klick entfernt.</a:t>
            </a:r>
          </a:p>
          <a:p>
            <a:endParaRPr lang="de-CH" dirty="0"/>
          </a:p>
          <a:p>
            <a:r>
              <a:rPr lang="de-CH" dirty="0"/>
              <a:t>Und der Einwurf ist kostenlos! 😉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D9D144-41A6-C2DA-A506-2FD9D9078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59</a:t>
            </a:fld>
            <a:endParaRPr lang="en-US"/>
          </a:p>
        </p:txBody>
      </p:sp>
      <p:pic>
        <p:nvPicPr>
          <p:cNvPr id="8" name="Picture 7" descr="E-mail concept. modern laptop and envelope on a white background | Premium  Photo">
            <a:extLst>
              <a:ext uri="{FF2B5EF4-FFF2-40B4-BE49-F238E27FC236}">
                <a16:creationId xmlns:a16="http://schemas.microsoft.com/office/drawing/2014/main" id="{2B914CA4-35AE-F5DB-1AD2-5E5D9C60DC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344" t="10424" r="9793" b="10755"/>
          <a:stretch>
            <a:fillRect/>
          </a:stretch>
        </p:blipFill>
        <p:spPr>
          <a:xfrm flipH="1">
            <a:off x="5548561" y="1093305"/>
            <a:ext cx="6078581" cy="474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09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0E101-15D4-C0A9-4BD4-3B4AD1F1D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600" dirty="0"/>
              <a:t>Die Verwirklichung eines Traums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6EFE7-4BB3-3846-497E-70089CC25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9" y="1093305"/>
            <a:ext cx="7298454" cy="5220684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de-CH" dirty="0"/>
              <a:t>Sunita hat einen Traum: Den Mount Everest selbst zu sehen!</a:t>
            </a:r>
          </a:p>
          <a:p>
            <a:pPr>
              <a:spcBef>
                <a:spcPts val="300"/>
              </a:spcBef>
            </a:pPr>
            <a:r>
              <a:rPr lang="de-CH" dirty="0"/>
              <a:t>Dazu reist man in das Everest-Massiv auf eine Höhe von ca. 5’000m</a:t>
            </a:r>
          </a:p>
          <a:p>
            <a:pPr>
              <a:spcBef>
                <a:spcPts val="300"/>
              </a:spcBef>
            </a:pPr>
            <a:r>
              <a:rPr lang="de-CH" b="1" dirty="0"/>
              <a:t>Die Vorbereitung</a:t>
            </a:r>
            <a:endParaRPr lang="de-CH" dirty="0"/>
          </a:p>
          <a:p>
            <a:pPr marL="285750" lvl="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CH" dirty="0"/>
              <a:t>Sie bucht eine 10-tägige Trekking-Tour zum Basis-Camp</a:t>
            </a:r>
          </a:p>
          <a:p>
            <a:pPr marL="285750" lvl="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CH" dirty="0"/>
              <a:t>Bezahlt dafür 950 Dollar (ca. 800 Euro) – ein Preis im Mittelfeld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CH" dirty="0"/>
              <a:t>Am Vortag schließt sie noch eine Reiseversicherung ab</a:t>
            </a:r>
          </a:p>
          <a:p>
            <a:pPr>
              <a:spcBef>
                <a:spcPts val="300"/>
              </a:spcBef>
            </a:pPr>
            <a:r>
              <a:rPr lang="de-CH" b="1" dirty="0"/>
              <a:t>Der Aufstieg &amp; der Zusammenbruch</a:t>
            </a:r>
            <a:endParaRPr lang="de-CH" dirty="0"/>
          </a:p>
          <a:p>
            <a:pPr>
              <a:spcBef>
                <a:spcPts val="300"/>
              </a:spcBef>
            </a:pPr>
            <a:r>
              <a:rPr lang="de-CH" dirty="0"/>
              <a:t>Kaum hat der Aufstieg begonnen, geht es Sunita plötzlich schlecht:</a:t>
            </a:r>
          </a:p>
          <a:p>
            <a:pPr lvl="0">
              <a:spcBef>
                <a:spcPts val="300"/>
              </a:spcBef>
            </a:pPr>
            <a:r>
              <a:rPr lang="de-CH" dirty="0"/>
              <a:t>Schwindel, Kopfschmerzen, Übelkeit, die klassischen Symptome der Höhenkrankheit. Weiterlaufen ist unmöglich.</a:t>
            </a:r>
          </a:p>
          <a:p>
            <a:pPr>
              <a:spcBef>
                <a:spcPts val="300"/>
              </a:spcBef>
            </a:pPr>
            <a:r>
              <a:rPr lang="de-CH" b="1" dirty="0"/>
              <a:t>Die Rettung</a:t>
            </a:r>
            <a:endParaRPr lang="de-CH" dirty="0"/>
          </a:p>
          <a:p>
            <a:pPr>
              <a:spcBef>
                <a:spcPts val="300"/>
              </a:spcBef>
            </a:pPr>
            <a:r>
              <a:rPr lang="de-CH" dirty="0"/>
              <a:t>Ihr Guide ist sofort zur Stelle : </a:t>
            </a:r>
            <a:r>
              <a:rPr lang="de-CH" i="1" dirty="0"/>
              <a:t>„Das ist kein Problem – wir rufen einen Helikopter, der bringt dich sicher zurück ins Tal.«. </a:t>
            </a:r>
            <a:r>
              <a:rPr lang="de-CH" dirty="0"/>
              <a:t>Wenige Minuten später landet der Hubschrauber. Sie wird ins Krankenhaus gebracht – die Versicherung zahlt.</a:t>
            </a:r>
          </a:p>
          <a:p>
            <a:pPr lvl="0">
              <a:spcBef>
                <a:spcPts val="300"/>
              </a:spcBef>
            </a:pPr>
            <a:endParaRPr lang="de-CH" dirty="0"/>
          </a:p>
          <a:p>
            <a:pPr>
              <a:spcBef>
                <a:spcPts val="300"/>
              </a:spcBef>
            </a:pP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E3065F-B5EF-279A-CDEB-20FD3664C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C4842E-351B-42AA-82AF-204094108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975" y="1002398"/>
            <a:ext cx="4140279" cy="448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DCDFBA3-2BD1-D3D5-3B86-77B67FB660FA}"/>
              </a:ext>
            </a:extLst>
          </p:cNvPr>
          <p:cNvSpPr/>
          <p:nvPr/>
        </p:nvSpPr>
        <p:spPr>
          <a:xfrm>
            <a:off x="9740630" y="1050587"/>
            <a:ext cx="992221" cy="4085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A9AFFB6-C2E6-7FFA-CB03-BEBBEBC1F65B}"/>
              </a:ext>
            </a:extLst>
          </p:cNvPr>
          <p:cNvSpPr/>
          <p:nvPr/>
        </p:nvSpPr>
        <p:spPr>
          <a:xfrm>
            <a:off x="8942962" y="5532387"/>
            <a:ext cx="1945532" cy="1005192"/>
          </a:xfrm>
          <a:prstGeom prst="wedgeRoundRectCallout">
            <a:avLst>
              <a:gd name="adj1" fmla="val -87602"/>
              <a:gd name="adj2" fmla="val -452338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b="1" dirty="0"/>
              <a:t>Fun Fact</a:t>
            </a:r>
          </a:p>
          <a:p>
            <a:pPr algn="ctr"/>
            <a:r>
              <a:rPr lang="de-CH" dirty="0"/>
              <a:t>Kein Kommentar</a:t>
            </a:r>
          </a:p>
        </p:txBody>
      </p:sp>
    </p:spTree>
    <p:extLst>
      <p:ext uri="{BB962C8B-B14F-4D97-AF65-F5344CB8AC3E}">
        <p14:creationId xmlns:p14="http://schemas.microsoft.com/office/powerpoint/2010/main" val="299456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390A122-EE01-A02D-5849-64D37830B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3CC1D4-75D1-AA62-7E26-2E048BBE0D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6997">
            <a:off x="945044" y="1568847"/>
            <a:ext cx="3206143" cy="4519953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Content Placeholder 6" descr="A person with a mustache and a mustache&#10;&#10;AI-generated content may be incorrect.">
            <a:extLst>
              <a:ext uri="{FF2B5EF4-FFF2-40B4-BE49-F238E27FC236}">
                <a16:creationId xmlns:a16="http://schemas.microsoft.com/office/drawing/2014/main" id="{C8A9974A-3BFE-C284-7BFE-C29FC94287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496" y="369737"/>
            <a:ext cx="2433538" cy="345276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0D0D9-6DBB-29A5-7C91-AB5A3EA00A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51935" y="1162370"/>
            <a:ext cx="2610578" cy="1175677"/>
          </a:xfrm>
        </p:spPr>
        <p:txBody>
          <a:bodyPr>
            <a:noAutofit/>
          </a:bodyPr>
          <a:lstStyle/>
          <a:p>
            <a:r>
              <a:rPr lang="en-US" sz="2400" dirty="0" err="1"/>
              <a:t>Einwurf</a:t>
            </a:r>
            <a:r>
              <a:rPr lang="en-US" sz="2400" dirty="0"/>
              <a:t> in die Box </a:t>
            </a:r>
            <a:r>
              <a:rPr lang="en-US" sz="2400" dirty="0" err="1"/>
              <a:t>beim</a:t>
            </a:r>
            <a:r>
              <a:rPr lang="en-US" sz="2400" dirty="0"/>
              <a:t> ‘Butler’</a:t>
            </a:r>
            <a:endParaRPr lang="de-CH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CE8081C-EEFE-05F6-A69A-C8867E6B8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Wenn Du </a:t>
            </a:r>
            <a:r>
              <a:rPr lang="en-US" dirty="0" err="1"/>
              <a:t>uns</a:t>
            </a:r>
            <a:r>
              <a:rPr lang="en-US" dirty="0"/>
              <a:t> </a:t>
            </a:r>
            <a:r>
              <a:rPr lang="en-US" dirty="0" err="1"/>
              <a:t>mehr</a:t>
            </a:r>
            <a:r>
              <a:rPr lang="en-US" dirty="0"/>
              <a:t> </a:t>
            </a:r>
            <a:r>
              <a:rPr lang="en-US" dirty="0" err="1"/>
              <a:t>sagen</a:t>
            </a:r>
            <a:r>
              <a:rPr lang="en-US" dirty="0"/>
              <a:t> </a:t>
            </a:r>
            <a:r>
              <a:rPr lang="en-US" dirty="0" err="1"/>
              <a:t>willst</a:t>
            </a:r>
            <a:endParaRPr lang="de-C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BC5EC3-BCEF-EF70-E948-562EE74A0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60</a:t>
            </a:fld>
            <a:endParaRPr lang="en-US"/>
          </a:p>
        </p:txBody>
      </p:sp>
      <p:pic>
        <p:nvPicPr>
          <p:cNvPr id="11" name="Picture 10" descr="A close-up of a pencil&#10;&#10;AI-generated content may be incorrect.">
            <a:extLst>
              <a:ext uri="{FF2B5EF4-FFF2-40B4-BE49-F238E27FC236}">
                <a16:creationId xmlns:a16="http://schemas.microsoft.com/office/drawing/2014/main" id="{7C4D4243-DB97-A4DE-BAF0-7A3054F090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716" y="990778"/>
            <a:ext cx="3175000" cy="31750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4BC7692-0DBD-9E98-A728-3360D77BB911}"/>
              </a:ext>
            </a:extLst>
          </p:cNvPr>
          <p:cNvSpPr txBox="1">
            <a:spLocks/>
          </p:cNvSpPr>
          <p:nvPr/>
        </p:nvSpPr>
        <p:spPr>
          <a:xfrm>
            <a:off x="6855278" y="4102860"/>
            <a:ext cx="4311973" cy="9867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Auch die  </a:t>
            </a:r>
            <a:r>
              <a:rPr lang="en-US" sz="2400" dirty="0" err="1"/>
              <a:t>Namensschilder</a:t>
            </a:r>
            <a:r>
              <a:rPr lang="en-US" sz="2400" dirty="0"/>
              <a:t> bitte in die Box </a:t>
            </a:r>
            <a:r>
              <a:rPr lang="en-US" sz="2400" dirty="0" err="1"/>
              <a:t>zurücklegen</a:t>
            </a:r>
            <a:r>
              <a:rPr lang="en-US" sz="2400" dirty="0"/>
              <a:t>!</a:t>
            </a:r>
            <a:endParaRPr lang="de-CH" sz="2400" dirty="0"/>
          </a:p>
        </p:txBody>
      </p:sp>
      <p:pic>
        <p:nvPicPr>
          <p:cNvPr id="14" name="Picture 13" descr="A close-up of a name tag&#10;&#10;AI-generated content may be incorrect.">
            <a:extLst>
              <a:ext uri="{FF2B5EF4-FFF2-40B4-BE49-F238E27FC236}">
                <a16:creationId xmlns:a16="http://schemas.microsoft.com/office/drawing/2014/main" id="{9DA088CA-4562-76BD-7C94-73774418BBD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6367" y="5089586"/>
            <a:ext cx="3329796" cy="161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04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FB8CB-57A9-0D32-4E68-C396E799D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Was ist wirklich passiert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F7E9A-B603-05E8-D13F-3E7FFCD2B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9" y="1093305"/>
            <a:ext cx="7363305" cy="5220684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de-CH" dirty="0"/>
              <a:t>Die Rettungsaktion ist Teil eines gigantischen Betrugsmanövers!</a:t>
            </a:r>
          </a:p>
          <a:p>
            <a:pPr marL="265113" indent="-265113">
              <a:spcBef>
                <a:spcPts val="300"/>
              </a:spcBef>
            </a:pPr>
            <a:r>
              <a:rPr lang="de-CH" b="1" dirty="0"/>
              <a:t>1. Opfer auswählen</a:t>
            </a:r>
            <a:br>
              <a:rPr lang="de-CH" b="1" dirty="0"/>
            </a:br>
            <a:r>
              <a:rPr lang="de-CH" dirty="0"/>
              <a:t>Unerfahrene, gut versicherte Touristen und Touren wurden so geplant, dass kaum Zeit zur Akklimatisierung blieb (ca. 7 Tage)</a:t>
            </a:r>
          </a:p>
          <a:p>
            <a:pPr marL="265113" indent="-265113">
              <a:spcBef>
                <a:spcPts val="300"/>
              </a:spcBef>
            </a:pPr>
            <a:r>
              <a:rPr lang="de-CH" b="1" dirty="0"/>
              <a:t>2. Touristen krank machen</a:t>
            </a:r>
            <a:br>
              <a:rPr lang="de-CH" dirty="0"/>
            </a:br>
            <a:r>
              <a:rPr lang="de-CH" dirty="0"/>
              <a:t>Natron, rohes Hühnchen und Rattenkot ins Essen mischen → Krämpfe, Durchfall, Erschöpfung, typische Symptome der Höhenkrankheit. </a:t>
            </a:r>
            <a:br>
              <a:rPr lang="de-CH" dirty="0"/>
            </a:br>
            <a:r>
              <a:rPr lang="de-CH" dirty="0"/>
              <a:t>Falsche Einnahmeempfehlung für das Medikament </a:t>
            </a:r>
            <a:r>
              <a:rPr lang="de-CH" dirty="0" err="1"/>
              <a:t>Diamox</a:t>
            </a:r>
            <a:r>
              <a:rPr lang="de-CH" dirty="0"/>
              <a:t>. </a:t>
            </a:r>
          </a:p>
          <a:p>
            <a:pPr marL="265113" indent="-265113">
              <a:spcBef>
                <a:spcPts val="300"/>
              </a:spcBef>
            </a:pPr>
            <a:r>
              <a:rPr lang="de-CH" b="1" dirty="0"/>
              <a:t>3. Helikopter rufen &amp; abrechnen</a:t>
            </a:r>
            <a:br>
              <a:rPr lang="de-CH" dirty="0"/>
            </a:br>
            <a:r>
              <a:rPr lang="de-CH" dirty="0"/>
              <a:t>Guide überreden kranke Touristen zum Helikopterflug und setzen mehrere Personen in einen Helikopter, rechnen aber jeden einzeln ab. Normale Kosten ~4’000$ → abgerechnet wurden bis zu 12’000$</a:t>
            </a:r>
          </a:p>
          <a:p>
            <a:pPr marL="265113" indent="-265113">
              <a:spcBef>
                <a:spcPts val="300"/>
              </a:spcBef>
            </a:pPr>
            <a:r>
              <a:rPr lang="de-CH" b="1" dirty="0"/>
              <a:t>4. Krankenhaus als verlängerter Arm</a:t>
            </a:r>
            <a:br>
              <a:rPr lang="de-CH" dirty="0"/>
            </a:br>
            <a:r>
              <a:rPr lang="de-CH" dirty="0"/>
              <a:t>Gefälschte Krankenakten, alte Röntgenbilder fremder Patienten verwendet, unnötige Intensivbehandlungen angeordnet</a:t>
            </a:r>
          </a:p>
          <a:p>
            <a:pPr>
              <a:spcBef>
                <a:spcPts val="300"/>
              </a:spcBef>
            </a:pP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4FDA45-EAD0-6B57-4133-E7837CFF3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 descr="Helikopter-Betrug in Nepal: Wie Reisende den Tourismus schwächen">
            <a:extLst>
              <a:ext uri="{FF2B5EF4-FFF2-40B4-BE49-F238E27FC236}">
                <a16:creationId xmlns:a16="http://schemas.microsoft.com/office/drawing/2014/main" id="{8E77CDDB-8C68-D574-D733-315503A04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0270" y="3429000"/>
            <a:ext cx="4096425" cy="3072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Höhenkrankheit, Höhen-Lungenödem, HLÖ">
            <a:extLst>
              <a:ext uri="{FF2B5EF4-FFF2-40B4-BE49-F238E27FC236}">
                <a16:creationId xmlns:a16="http://schemas.microsoft.com/office/drawing/2014/main" id="{60D81D81-5F71-AD29-A8F2-9EBBC5C244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526" t="7730" r="17388"/>
          <a:stretch>
            <a:fillRect/>
          </a:stretch>
        </p:blipFill>
        <p:spPr>
          <a:xfrm>
            <a:off x="8056677" y="640080"/>
            <a:ext cx="3614513" cy="2671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95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9DC7E-AFE9-04ED-C18C-CE34A8AF2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Wer hat profitiert?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14871-8B45-F875-C578-C4816232C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9" y="1093305"/>
            <a:ext cx="7739441" cy="5220684"/>
          </a:xfrm>
        </p:spPr>
        <p:txBody>
          <a:bodyPr/>
          <a:lstStyle/>
          <a:p>
            <a:pPr defTabSz="985838">
              <a:spcBef>
                <a:spcPts val="300"/>
              </a:spcBef>
            </a:pPr>
            <a:r>
              <a:rPr lang="de-CH" b="1" dirty="0"/>
              <a:t>Akteur			Verdienst</a:t>
            </a:r>
          </a:p>
          <a:p>
            <a:pPr defTabSz="985838">
              <a:spcBef>
                <a:spcPts val="300"/>
              </a:spcBef>
            </a:pPr>
            <a:r>
              <a:rPr lang="de-CH" dirty="0"/>
              <a:t>Guides			~500$ Provision pro Notfall (≈ Monatsgehalt)</a:t>
            </a:r>
          </a:p>
          <a:p>
            <a:pPr defTabSz="985838">
              <a:spcBef>
                <a:spcPts val="300"/>
              </a:spcBef>
            </a:pPr>
            <a:r>
              <a:rPr lang="de-CH" dirty="0"/>
              <a:t>Hubschrauberunternehmen	Mehrfachabrechnung trotz Sammelflug</a:t>
            </a:r>
          </a:p>
          <a:p>
            <a:pPr defTabSz="985838">
              <a:spcBef>
                <a:spcPts val="300"/>
              </a:spcBef>
            </a:pPr>
            <a:r>
              <a:rPr lang="de-CH" dirty="0"/>
              <a:t>Krankenhäuser		Millioneneinnahmen durch gefälschte Akten</a:t>
            </a:r>
          </a:p>
          <a:p>
            <a:pPr defTabSz="985838">
              <a:spcBef>
                <a:spcPts val="300"/>
              </a:spcBef>
            </a:pPr>
            <a:r>
              <a:rPr lang="de-CH" dirty="0"/>
              <a:t>Lokale Reiseunternehmen	Touren gekürzt, trotzdem komplett kassiert</a:t>
            </a:r>
          </a:p>
          <a:p>
            <a:pPr>
              <a:spcBef>
                <a:spcPts val="300"/>
              </a:spcBef>
            </a:pPr>
            <a:endParaRPr lang="de-CH" sz="1200" dirty="0"/>
          </a:p>
          <a:p>
            <a:pPr>
              <a:spcBef>
                <a:spcPts val="300"/>
              </a:spcBef>
            </a:pPr>
            <a:r>
              <a:rPr lang="de-CH" dirty="0"/>
              <a:t>Allgemein war die nepalesische «Provisionskultur» ein Nährboden</a:t>
            </a:r>
          </a:p>
          <a:p>
            <a:pPr>
              <a:spcBef>
                <a:spcPts val="300"/>
              </a:spcBef>
            </a:pPr>
            <a:endParaRPr lang="de-CH" sz="1200" dirty="0"/>
          </a:p>
          <a:p>
            <a:pPr>
              <a:spcBef>
                <a:spcPts val="300"/>
              </a:spcBef>
            </a:pPr>
            <a:r>
              <a:rPr lang="de-CH" b="1" dirty="0"/>
              <a:t>Ausmaß &amp; Aufdeckung</a:t>
            </a:r>
            <a:endParaRPr lang="de-CH" dirty="0"/>
          </a:p>
          <a:p>
            <a:pPr marL="285750" lvl="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CH" dirty="0"/>
              <a:t>Mindestens 300 gefälschte Notfälle von ~4’800 behandelten Touristen</a:t>
            </a:r>
          </a:p>
          <a:p>
            <a:pPr marL="285750" lvl="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CH" dirty="0"/>
              <a:t>Zeitweise bis zu 17 Helikopterflüge täglich</a:t>
            </a:r>
          </a:p>
          <a:p>
            <a:pPr marL="285750" lvl="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CH" dirty="0"/>
              <a:t>Bereits 2018 öffentlich bekannt, aber kaum verfolgt</a:t>
            </a:r>
          </a:p>
          <a:p>
            <a:pPr marL="285750" lvl="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CH" dirty="0"/>
              <a:t>Erst nach Protesten 2025 ernsthafte Ermittlungen</a:t>
            </a:r>
          </a:p>
          <a:p>
            <a:pPr marL="285750" lvl="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CH" dirty="0"/>
              <a:t>Januar 2026: 6 Hauptverdächtige verhaftet, 32 Personen angeklagt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CH" dirty="0"/>
              <a:t>Gesamt-Schaden (2022–2025) : ~20 Millionen US-Dollar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FC9B0D-B811-434E-B4CF-0B478EA08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 descr="Himalaya: Retter suchen weitere Vermisste nach Unglück am Manaslu | DIE ZEIT">
            <a:extLst>
              <a:ext uri="{FF2B5EF4-FFF2-40B4-BE49-F238E27FC236}">
                <a16:creationId xmlns:a16="http://schemas.microsoft.com/office/drawing/2014/main" id="{7BD31323-C0FF-EB67-EB50-7ED2A2FE1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1163" y="1220822"/>
            <a:ext cx="3493534" cy="1963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5BC041-1028-E57F-E2A9-3C8982975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48" y="3429000"/>
            <a:ext cx="3987722" cy="2246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Stapel von 20 USA-Dollar-Scheine 20 Millionen Dollar Stockfotografie - Alamy">
            <a:extLst>
              <a:ext uri="{FF2B5EF4-FFF2-40B4-BE49-F238E27FC236}">
                <a16:creationId xmlns:a16="http://schemas.microsoft.com/office/drawing/2014/main" id="{D530B98D-28FA-EA40-C628-1ECE8E4B1A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6876"/>
          <a:stretch>
            <a:fillRect/>
          </a:stretch>
        </p:blipFill>
        <p:spPr>
          <a:xfrm>
            <a:off x="8919452" y="2579806"/>
            <a:ext cx="2667000" cy="3945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282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D0EB8-AEBC-5F31-E8F4-55419EA44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Fazit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90C21-47C0-BE12-0BC5-7472AF55D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8" y="1093305"/>
            <a:ext cx="11159803" cy="476091"/>
          </a:xfrm>
        </p:spPr>
        <p:txBody>
          <a:bodyPr/>
          <a:lstStyle/>
          <a:p>
            <a:r>
              <a:rPr lang="de-CH" dirty="0"/>
              <a:t>Warum in die Ferne streben, </a:t>
            </a:r>
            <a:br>
              <a:rPr lang="de-CH" dirty="0"/>
            </a:br>
            <a:r>
              <a:rPr lang="de-CH" dirty="0"/>
              <a:t>wenn das Gute liegt so nah?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72750-3E34-0B55-C71D-FD36AD7F6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 descr="Panoramaberg Staubern">
            <a:extLst>
              <a:ext uri="{FF2B5EF4-FFF2-40B4-BE49-F238E27FC236}">
                <a16:creationId xmlns:a16="http://schemas.microsoft.com/office/drawing/2014/main" id="{092DA204-EB4F-1D09-8BF0-5A651A5B5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98" y="2062177"/>
            <a:ext cx="4426086" cy="4426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Säntis – der Berg - Appenzellerland Tourismus AR">
            <a:extLst>
              <a:ext uri="{FF2B5EF4-FFF2-40B4-BE49-F238E27FC236}">
                <a16:creationId xmlns:a16="http://schemas.microsoft.com/office/drawing/2014/main" id="{1BDC44B1-E960-80F7-A3FE-0FEE9D066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379" y="484116"/>
            <a:ext cx="4557541" cy="3037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Burgrestaurant GEBhardsberg, Bregenz (A) - bodenseepures Webseite!">
            <a:extLst>
              <a:ext uri="{FF2B5EF4-FFF2-40B4-BE49-F238E27FC236}">
                <a16:creationId xmlns:a16="http://schemas.microsoft.com/office/drawing/2014/main" id="{72FD4C2C-27C2-182B-09AC-A4EE63610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206" y="3327327"/>
            <a:ext cx="6176121" cy="2890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F211F3-74B1-299F-E387-3FC3A208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4771" y="86577"/>
            <a:ext cx="2430637" cy="3832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940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wellVTI">
  <a:themeElements>
    <a:clrScheme name="AnalogousFromRegularSeedRightStep">
      <a:dk1>
        <a:srgbClr val="000000"/>
      </a:dk1>
      <a:lt1>
        <a:srgbClr val="FFFFFF"/>
      </a:lt1>
      <a:dk2>
        <a:srgbClr val="412724"/>
      </a:dk2>
      <a:lt2>
        <a:srgbClr val="E2E8E4"/>
      </a:lt2>
      <a:accent1>
        <a:srgbClr val="D739AE"/>
      </a:accent1>
      <a:accent2>
        <a:srgbClr val="C5275A"/>
      </a:accent2>
      <a:accent3>
        <a:srgbClr val="D74839"/>
      </a:accent3>
      <a:accent4>
        <a:srgbClr val="C57827"/>
      </a:accent4>
      <a:accent5>
        <a:srgbClr val="B0A72F"/>
      </a:accent5>
      <a:accent6>
        <a:srgbClr val="81B223"/>
      </a:accent6>
      <a:hlink>
        <a:srgbClr val="31944B"/>
      </a:hlink>
      <a:folHlink>
        <a:srgbClr val="7F7F7F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 algn="l"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wellVTI" id="{8361A04D-931A-43DC-973B-1B0B1DD5DECC}" vid="{6DDB23E8-D18E-4BDA-98D6-324466149E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9d258917-277f-42cd-a3cd-14c4e9ee58bc}" enabled="1" method="Standard" siteId="{38ae3bcd-9579-4fd4-adda-b42e1495d55a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3970</Words>
  <Application>Microsoft Office PowerPoint</Application>
  <PresentationFormat>Widescreen</PresentationFormat>
  <Paragraphs>475</Paragraphs>
  <Slides>60</Slides>
  <Notes>6</Notes>
  <HiddenSlides>4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Aptos</vt:lpstr>
      <vt:lpstr>Arial</vt:lpstr>
      <vt:lpstr>Fave Script Bold Pro</vt:lpstr>
      <vt:lpstr>Neue Haas Grotesk Text Pro</vt:lpstr>
      <vt:lpstr>Symbol</vt:lpstr>
      <vt:lpstr>Wingdings</vt:lpstr>
      <vt:lpstr>SwellVTI</vt:lpstr>
      <vt:lpstr>PowerPoint Presentation</vt:lpstr>
      <vt:lpstr>Willkommen zur </vt:lpstr>
      <vt:lpstr>Umstieg auf Elektromobilität</vt:lpstr>
      <vt:lpstr>Update…</vt:lpstr>
      <vt:lpstr>PowerPoint Presentation</vt:lpstr>
      <vt:lpstr>Die Verwirklichung eines Traums</vt:lpstr>
      <vt:lpstr>Was ist wirklich passiert</vt:lpstr>
      <vt:lpstr>Wer hat profitiert?</vt:lpstr>
      <vt:lpstr>Fazit</vt:lpstr>
      <vt:lpstr>PowerPoint Presentation</vt:lpstr>
      <vt:lpstr>Der Unternehmer: Rinaldo Piaggio</vt:lpstr>
      <vt:lpstr>Wer war der Konstrukteur?</vt:lpstr>
      <vt:lpstr>Verkaufsschlager</vt:lpstr>
      <vt:lpstr>Kult und Kunst</vt:lpstr>
      <vt:lpstr>Vespa und Ferien</vt:lpstr>
      <vt:lpstr>Fun Facts über die Vespa</vt:lpstr>
      <vt:lpstr>PowerPoint Presentation</vt:lpstr>
      <vt:lpstr>Ein ewiges Problem</vt:lpstr>
      <vt:lpstr>Aufwärmen 1</vt:lpstr>
      <vt:lpstr>Aufwärmen 2 – Das Möbius-Band</vt:lpstr>
      <vt:lpstr>Meister-Prüfung: Quadratur der Kreise</vt:lpstr>
      <vt:lpstr>Pause</vt:lpstr>
      <vt:lpstr>PowerPoint Presentation</vt:lpstr>
      <vt:lpstr>Charles Darwin</vt:lpstr>
      <vt:lpstr>Die Geschichte von «Survival of the fittest»</vt:lpstr>
      <vt:lpstr>Und jetzt die ganzen Fehlinterpretationen…</vt:lpstr>
      <vt:lpstr>Und jetzt die ganzen Fehlinterpretationen…</vt:lpstr>
      <vt:lpstr>Wo stolpern wir ständig über Fehlinterpretationen?</vt:lpstr>
      <vt:lpstr>Fazit – so müsste man es richtig lesen</vt:lpstr>
      <vt:lpstr>PowerPoint Presentation</vt:lpstr>
      <vt:lpstr>Archäologie – so lange gibt es die noch gar nicht</vt:lpstr>
      <vt:lpstr>1. Relative Datierung – 19. Jahrhundert</vt:lpstr>
      <vt:lpstr>2. Naturwissenschaften - Dendrochronologie</vt:lpstr>
      <vt:lpstr>2. Naturwissenschaften – Radio-Karbon-Methode</vt:lpstr>
      <vt:lpstr>2. Naturwissenschaften – Thermolumineszenzdatierung</vt:lpstr>
      <vt:lpstr>2. Naturwissenschaften – Strontiumisotopenanalyse </vt:lpstr>
      <vt:lpstr>3. Moderne Methoden</vt:lpstr>
      <vt:lpstr>Fazit</vt:lpstr>
      <vt:lpstr>PowerPoint Presentation</vt:lpstr>
      <vt:lpstr>Bosanova 1963 auf dem Index!</vt:lpstr>
      <vt:lpstr>Kuriose Gesetze aus aller Herren Länder</vt:lpstr>
      <vt:lpstr>Kuriose Gesetze aus aller Herren Länder</vt:lpstr>
      <vt:lpstr>Kuriose Gesetze aus aller Herren Länder</vt:lpstr>
      <vt:lpstr>Kuriose Gesetze aus aller Herren Länder</vt:lpstr>
      <vt:lpstr>Kuriose Gesetze aus aller Herren Länder</vt:lpstr>
      <vt:lpstr>Kuriose Gesetze aus aller Herren Länder</vt:lpstr>
      <vt:lpstr>Vom Winde verweht…</vt:lpstr>
      <vt:lpstr>Sektion «Fachkräftemangel»</vt:lpstr>
      <vt:lpstr>Fachkräftemangel überall</vt:lpstr>
      <vt:lpstr>Fachkräftemangel überall</vt:lpstr>
      <vt:lpstr>Fachkräftemangel überall</vt:lpstr>
      <vt:lpstr>Fachkräftemangel überall</vt:lpstr>
      <vt:lpstr>Fachkräftemangel überall</vt:lpstr>
      <vt:lpstr>Fachkräftemangel überall</vt:lpstr>
      <vt:lpstr>Quellen</vt:lpstr>
      <vt:lpstr>Quellen</vt:lpstr>
      <vt:lpstr>Vorschau</vt:lpstr>
      <vt:lpstr>Vorschau März</vt:lpstr>
      <vt:lpstr>Feedback und Ideen</vt:lpstr>
      <vt:lpstr>Wenn Du uns mehr sagen willst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Künstliche Intelligenz</dc:title>
  <dc:creator>Michael Denzlein</dc:creator>
  <cp:lastModifiedBy>Michael Denzlein</cp:lastModifiedBy>
  <cp:revision>332</cp:revision>
  <dcterms:created xsi:type="dcterms:W3CDTF">2024-05-20T08:56:39Z</dcterms:created>
  <dcterms:modified xsi:type="dcterms:W3CDTF">2026-06-13T08:38:30Z</dcterms:modified>
</cp:coreProperties>
</file>